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1" r:id="rId6"/>
    <p:sldMasterId id="2147483684" r:id="rId7"/>
  </p:sldMasterIdLst>
  <p:notesMasterIdLst>
    <p:notesMasterId r:id="rId51"/>
  </p:notesMasterIdLst>
  <p:handoutMasterIdLst>
    <p:handoutMasterId r:id="rId52"/>
  </p:handoutMasterIdLst>
  <p:sldIdLst>
    <p:sldId id="264" r:id="rId8"/>
    <p:sldId id="660" r:id="rId9"/>
    <p:sldId id="2145705903" r:id="rId10"/>
    <p:sldId id="683" r:id="rId11"/>
    <p:sldId id="2145705861" r:id="rId12"/>
    <p:sldId id="2145705902" r:id="rId13"/>
    <p:sldId id="2145705894" r:id="rId14"/>
    <p:sldId id="2145705895" r:id="rId15"/>
    <p:sldId id="2145705860" r:id="rId16"/>
    <p:sldId id="2145705867" r:id="rId17"/>
    <p:sldId id="664" r:id="rId18"/>
    <p:sldId id="2145705870" r:id="rId19"/>
    <p:sldId id="2145705871" r:id="rId20"/>
    <p:sldId id="2145705877" r:id="rId21"/>
    <p:sldId id="2145705873" r:id="rId22"/>
    <p:sldId id="2145705874" r:id="rId23"/>
    <p:sldId id="2145705893" r:id="rId24"/>
    <p:sldId id="2145705892" r:id="rId25"/>
    <p:sldId id="2145705869" r:id="rId26"/>
    <p:sldId id="2145705881" r:id="rId27"/>
    <p:sldId id="2145705878" r:id="rId28"/>
    <p:sldId id="2145705872" r:id="rId29"/>
    <p:sldId id="2145705879" r:id="rId30"/>
    <p:sldId id="2145705898" r:id="rId31"/>
    <p:sldId id="2145705899" r:id="rId32"/>
    <p:sldId id="2145705904" r:id="rId33"/>
    <p:sldId id="663" r:id="rId34"/>
    <p:sldId id="2145705885" r:id="rId35"/>
    <p:sldId id="2145705886" r:id="rId36"/>
    <p:sldId id="2145705887" r:id="rId37"/>
    <p:sldId id="2145705888" r:id="rId38"/>
    <p:sldId id="2145705889" r:id="rId39"/>
    <p:sldId id="665" r:id="rId40"/>
    <p:sldId id="2145705890" r:id="rId41"/>
    <p:sldId id="2145705891" r:id="rId42"/>
    <p:sldId id="678" r:id="rId43"/>
    <p:sldId id="256" r:id="rId44"/>
    <p:sldId id="257" r:id="rId45"/>
    <p:sldId id="260" r:id="rId46"/>
    <p:sldId id="258" r:id="rId47"/>
    <p:sldId id="259" r:id="rId48"/>
    <p:sldId id="261" r:id="rId49"/>
    <p:sldId id="26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ajakumar, Augustine (CDC/DDID/NCIRD/OD) (CTR)" initials="RA((" lastIdx="10" clrIdx="6">
    <p:extLst>
      <p:ext uri="{19B8F6BF-5375-455C-9EA6-DF929625EA0E}">
        <p15:presenceInfo xmlns:p15="http://schemas.microsoft.com/office/powerpoint/2012/main" userId="Rajakumar, Augustine (CDC/DDID/NCIRD/OD) (CTR)" providerId="None"/>
      </p:ext>
    </p:extLst>
  </p:cmAuthor>
  <p:cmAuthor id="1" name="Cogswell, Mary E. (CDC/DDNID/NCBDDD/DHDD)" initials="CME(" lastIdx="1" clrIdx="0">
    <p:extLst>
      <p:ext uri="{19B8F6BF-5375-455C-9EA6-DF929625EA0E}">
        <p15:presenceInfo xmlns:p15="http://schemas.microsoft.com/office/powerpoint/2012/main" userId="S::mec0@cdc.gov::94d44f68-05bb-4035-9d3a-6b98e47cdeed" providerId="AD"/>
      </p:ext>
    </p:extLst>
  </p:cmAuthor>
  <p:cmAuthor id="2" name="Meunier, Jennifer (CDC/DDNID/NCBDDD/DHDD)" initials="MJ(" lastIdx="12" clrIdx="1">
    <p:extLst>
      <p:ext uri="{19B8F6BF-5375-455C-9EA6-DF929625EA0E}">
        <p15:presenceInfo xmlns:p15="http://schemas.microsoft.com/office/powerpoint/2012/main" userId="S::eoa6@cdc.gov::3f60729f-4063-4e99-b136-40ea75c9fe07" providerId="AD"/>
      </p:ext>
    </p:extLst>
  </p:cmAuthor>
  <p:cmAuthor id="3" name="Ryerson, A. Blythe (CDC/DDNID/NCBDDD/DHDD)" initials="RAB(" lastIdx="11" clrIdx="2">
    <p:extLst>
      <p:ext uri="{19B8F6BF-5375-455C-9EA6-DF929625EA0E}">
        <p15:presenceInfo xmlns:p15="http://schemas.microsoft.com/office/powerpoint/2012/main" userId="S::ZTQ6@cdc.gov::e26006e3-0a81-434d-a352-a678909e89f0" providerId="AD"/>
      </p:ext>
    </p:extLst>
  </p:cmAuthor>
  <p:cmAuthor id="4" name="Dudley, Amanda (Aldridge) (CDC/DDNID/NCBDDD/DHDD) (CTR)" initials="DA(((" lastIdx="3" clrIdx="3">
    <p:extLst>
      <p:ext uri="{19B8F6BF-5375-455C-9EA6-DF929625EA0E}">
        <p15:presenceInfo xmlns:p15="http://schemas.microsoft.com/office/powerpoint/2012/main" userId="S::gkj7@cdc.gov::6c4feebd-61ee-45db-bbaa-77f6945fdb41" providerId="AD"/>
      </p:ext>
    </p:extLst>
  </p:cmAuthor>
  <p:cmAuthor id="5" name="Hairston, Symone (CDC/DDID/NCEZID/DPEI)" initials="HS(" lastIdx="3" clrIdx="4">
    <p:extLst>
      <p:ext uri="{19B8F6BF-5375-455C-9EA6-DF929625EA0E}">
        <p15:presenceInfo xmlns:p15="http://schemas.microsoft.com/office/powerpoint/2012/main" userId="S::nwo2@cdc.gov::909bcb37-1dbc-4f80-848a-825b503d6c08" providerId="AD"/>
      </p:ext>
    </p:extLst>
  </p:cmAuthor>
  <p:cmAuthor id="6" name="Augustosky, Traci E. (ATSDR/OCOM/WE)" initials="ATE(" lastIdx="4" clrIdx="5">
    <p:extLst>
      <p:ext uri="{19B8F6BF-5375-455C-9EA6-DF929625EA0E}">
        <p15:presenceInfo xmlns:p15="http://schemas.microsoft.com/office/powerpoint/2012/main" userId="S::Tee1@cdc.gov::cae2fff1-da7e-48bf-be72-a099d8c544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8E7C"/>
    <a:srgbClr val="FFFFFF"/>
    <a:srgbClr val="4971F2"/>
    <a:srgbClr val="005E41"/>
    <a:srgbClr val="9A3B26"/>
    <a:srgbClr val="0064B6"/>
    <a:srgbClr val="005DAA"/>
    <a:srgbClr val="007D57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712DB-228B-4DA6-8982-08D5C031A9D2}" v="2" dt="2021-11-08T21:42:30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6375" autoAdjust="0"/>
  </p:normalViewPr>
  <p:slideViewPr>
    <p:cSldViewPr snapToGrid="0">
      <p:cViewPr varScale="1">
        <p:scale>
          <a:sx n="103" d="100"/>
          <a:sy n="103" d="100"/>
        </p:scale>
        <p:origin x="4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Risk of COVID-19 diagnosis</a:t>
            </a:r>
            <a:r>
              <a:rPr lang="en-US" sz="2400" baseline="0" dirty="0">
                <a:solidFill>
                  <a:srgbClr val="000000"/>
                </a:solidFill>
              </a:rPr>
              <a:t> among established patients</a:t>
            </a:r>
            <a:endParaRPr lang="en-US" sz="2400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891501065693605E-2"/>
          <c:y val="0.15357941539732758"/>
          <c:w val="0.90857357500358238"/>
          <c:h val="0.452341014167446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Age-adjusted prevalence ratio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000000"/>
              </a:solidFill>
              <a:ln w="9525">
                <a:solidFill>
                  <a:srgbClr val="000000">
                    <a:alpha val="94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540283369769636E-2"/>
                  <c:y val="-5.133846583245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59-41A3-81D3-EB559B5C588D}"/>
                </c:ext>
              </c:extLst>
            </c:dLbl>
            <c:dLbl>
              <c:idx val="8"/>
              <c:layout>
                <c:manualLayout>
                  <c:x val="-2.3775626981541703E-2"/>
                  <c:y val="-4.4337765946207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9A3B2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34595598962726E-2"/>
                      <c:h val="8.4696892663101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59-41A3-81D3-EB559B5C5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9A3B2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Sheet1!$C$2:$C$22</c:f>
                <c:numCache>
                  <c:formatCode>General</c:formatCode>
                  <c:ptCount val="21"/>
                  <c:pt idx="0">
                    <c:v>8.4999999999999964E-2</c:v>
                  </c:pt>
                  <c:pt idx="1">
                    <c:v>1.6000000000000014E-2</c:v>
                  </c:pt>
                  <c:pt idx="2">
                    <c:v>1.0000000000000009E-2</c:v>
                  </c:pt>
                  <c:pt idx="3">
                    <c:v>1.0000000000000009E-2</c:v>
                  </c:pt>
                  <c:pt idx="4">
                    <c:v>1.0000000000000009E-2</c:v>
                  </c:pt>
                  <c:pt idx="5">
                    <c:v>1.4000000000000012E-2</c:v>
                  </c:pt>
                  <c:pt idx="6">
                    <c:v>1.0000000000000009E-2</c:v>
                  </c:pt>
                  <c:pt idx="7">
                    <c:v>1.1000000000000121E-2</c:v>
                  </c:pt>
                  <c:pt idx="8">
                    <c:v>8.0000000000000071E-3</c:v>
                  </c:pt>
                  <c:pt idx="9">
                    <c:v>8.0000000000000071E-3</c:v>
                  </c:pt>
                  <c:pt idx="10">
                    <c:v>7.0000000000001172E-3</c:v>
                  </c:pt>
                  <c:pt idx="11">
                    <c:v>1.4000000000000012E-2</c:v>
                  </c:pt>
                  <c:pt idx="12">
                    <c:v>1.1000000000000121E-2</c:v>
                  </c:pt>
                  <c:pt idx="13">
                    <c:v>1.3000000000000123E-2</c:v>
                  </c:pt>
                  <c:pt idx="14">
                    <c:v>1.6000000000000014E-2</c:v>
                  </c:pt>
                  <c:pt idx="15">
                    <c:v>1.8000000000000016E-2</c:v>
                  </c:pt>
                  <c:pt idx="16">
                    <c:v>6.9999999999998952E-3</c:v>
                  </c:pt>
                  <c:pt idx="17">
                    <c:v>1.2000000000000011E-2</c:v>
                  </c:pt>
                  <c:pt idx="18">
                    <c:v>6.0000000000000053E-3</c:v>
                  </c:pt>
                  <c:pt idx="19">
                    <c:v>8.0000000000000071E-3</c:v>
                  </c:pt>
                  <c:pt idx="20">
                    <c:v>8.0000000000000071E-3</c:v>
                  </c:pt>
                </c:numCache>
              </c:numRef>
            </c:plus>
            <c:minus>
              <c:numRef>
                <c:f>Sheet1!$D$2:$D$22</c:f>
                <c:numCache>
                  <c:formatCode>General</c:formatCode>
                  <c:ptCount val="21"/>
                  <c:pt idx="0">
                    <c:v>8.3000000000000185E-2</c:v>
                  </c:pt>
                  <c:pt idx="1">
                    <c:v>1.6000000000000014E-2</c:v>
                  </c:pt>
                  <c:pt idx="2">
                    <c:v>1.0999999999999899E-2</c:v>
                  </c:pt>
                  <c:pt idx="3">
                    <c:v>1.0000000000000009E-2</c:v>
                  </c:pt>
                  <c:pt idx="4">
                    <c:v>1.1000000000000121E-2</c:v>
                  </c:pt>
                  <c:pt idx="5">
                    <c:v>1.2999999999999901E-2</c:v>
                  </c:pt>
                  <c:pt idx="6">
                    <c:v>1.0000000000000009E-2</c:v>
                  </c:pt>
                  <c:pt idx="7">
                    <c:v>1.0999999999999899E-2</c:v>
                  </c:pt>
                  <c:pt idx="8">
                    <c:v>9.000000000000119E-3</c:v>
                  </c:pt>
                  <c:pt idx="9">
                    <c:v>8.999999999999897E-3</c:v>
                  </c:pt>
                  <c:pt idx="10">
                    <c:v>8.0000000000000071E-3</c:v>
                  </c:pt>
                  <c:pt idx="11">
                    <c:v>1.2999999999999901E-2</c:v>
                  </c:pt>
                  <c:pt idx="12">
                    <c:v>1.2000000000000011E-2</c:v>
                  </c:pt>
                  <c:pt idx="13">
                    <c:v>1.4000000000000012E-2</c:v>
                  </c:pt>
                  <c:pt idx="14">
                    <c:v>1.6000000000000014E-2</c:v>
                  </c:pt>
                  <c:pt idx="15">
                    <c:v>1.6999999999999904E-2</c:v>
                  </c:pt>
                  <c:pt idx="16">
                    <c:v>8.0000000000000071E-3</c:v>
                  </c:pt>
                  <c:pt idx="17">
                    <c:v>1.100000000000001E-2</c:v>
                  </c:pt>
                  <c:pt idx="18">
                    <c:v>5.0000000000000044E-3</c:v>
                  </c:pt>
                  <c:pt idx="19">
                    <c:v>9.000000000000008E-3</c:v>
                  </c:pt>
                  <c:pt idx="20">
                    <c:v>7.0000000000000062E-3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0000"/>
                </a:solidFill>
                <a:round/>
              </a:ln>
              <a:effectLst/>
            </c:spPr>
          </c:errBars>
          <c:cat>
            <c:strRef>
              <c:f>Sheet1!$A$2:$A$22</c:f>
              <c:strCache>
                <c:ptCount val="21"/>
                <c:pt idx="0">
                  <c:v>Intellectual disability</c:v>
                </c:pt>
                <c:pt idx="1">
                  <c:v>Hispanic vs NH White</c:v>
                </c:pt>
                <c:pt idx="2">
                  <c:v>Diabetes</c:v>
                </c:pt>
                <c:pt idx="3">
                  <c:v>Black vs NH White</c:v>
                </c:pt>
                <c:pt idx="4">
                  <c:v>Obesity</c:v>
                </c:pt>
                <c:pt idx="5">
                  <c:v>Chronic Kidney Disease</c:v>
                </c:pt>
                <c:pt idx="6">
                  <c:v>Lung Disease</c:v>
                </c:pt>
                <c:pt idx="7">
                  <c:v>Deficiency Anemia</c:v>
                </c:pt>
                <c:pt idx="8">
                  <c:v>Neurological Disorders</c:v>
                </c:pt>
                <c:pt idx="9">
                  <c:v>Hypertenstion</c:v>
                </c:pt>
                <c:pt idx="10">
                  <c:v>Low SES (by payer)</c:v>
                </c:pt>
                <c:pt idx="11">
                  <c:v>Age 80 and Over vs Age 20–39</c:v>
                </c:pt>
                <c:pt idx="12">
                  <c:v>Liver Disease</c:v>
                </c:pt>
                <c:pt idx="13">
                  <c:v>Congestive Heart Failure</c:v>
                </c:pt>
                <c:pt idx="14">
                  <c:v>Pulmonary Circulatory Disease</c:v>
                </c:pt>
                <c:pt idx="15">
                  <c:v>Asian vs NH White</c:v>
                </c:pt>
                <c:pt idx="16">
                  <c:v>Age 40–59 vs Age 20–39</c:v>
                </c:pt>
                <c:pt idx="17">
                  <c:v>Other Race/Ethnicity vs NH White</c:v>
                </c:pt>
                <c:pt idx="18">
                  <c:v>Male vs Female</c:v>
                </c:pt>
                <c:pt idx="19">
                  <c:v>Oncology</c:v>
                </c:pt>
                <c:pt idx="20">
                  <c:v>Age 60–79 vs Age 20–39</c:v>
                </c:pt>
              </c:strCache>
            </c:strRef>
          </c:cat>
          <c:val>
            <c:numRef>
              <c:f>Sheet1!$B$2:$B$22</c:f>
              <c:numCache>
                <c:formatCode>0.0</c:formatCode>
                <c:ptCount val="21"/>
                <c:pt idx="0">
                  <c:v>2.5840000000000001</c:v>
                </c:pt>
                <c:pt idx="1">
                  <c:v>2.13</c:v>
                </c:pt>
                <c:pt idx="2">
                  <c:v>1.4139999999999999</c:v>
                </c:pt>
                <c:pt idx="3">
                  <c:v>1.4039999999999999</c:v>
                </c:pt>
                <c:pt idx="4">
                  <c:v>1.32</c:v>
                </c:pt>
                <c:pt idx="5">
                  <c:v>1.2509999999999999</c:v>
                </c:pt>
                <c:pt idx="6">
                  <c:v>1.234</c:v>
                </c:pt>
                <c:pt idx="7">
                  <c:v>1.208</c:v>
                </c:pt>
                <c:pt idx="8">
                  <c:v>1.1890000000000001</c:v>
                </c:pt>
                <c:pt idx="9">
                  <c:v>1.1859999999999999</c:v>
                </c:pt>
                <c:pt idx="10">
                  <c:v>1.1679999999999999</c:v>
                </c:pt>
                <c:pt idx="11">
                  <c:v>1.117</c:v>
                </c:pt>
                <c:pt idx="12">
                  <c:v>1.093</c:v>
                </c:pt>
                <c:pt idx="13">
                  <c:v>1.089</c:v>
                </c:pt>
                <c:pt idx="14">
                  <c:v>1.0720000000000001</c:v>
                </c:pt>
                <c:pt idx="15">
                  <c:v>1.0289999999999999</c:v>
                </c:pt>
                <c:pt idx="16">
                  <c:v>0.996</c:v>
                </c:pt>
                <c:pt idx="17">
                  <c:v>0.99199999999999999</c:v>
                </c:pt>
                <c:pt idx="18">
                  <c:v>0.96899999999999997</c:v>
                </c:pt>
                <c:pt idx="19">
                  <c:v>0.91700000000000004</c:v>
                </c:pt>
                <c:pt idx="20">
                  <c:v>0.88100000000000001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1-47B2-AB9F-36C3AC849CE8}"/>
            </c:ext>
          </c:extLst>
        </c:ser>
        <c:ser>
          <c:idx val="1"/>
          <c:order val="1"/>
          <c:spPr>
            <a:ln w="12700" cap="rnd">
              <a:solidFill>
                <a:srgbClr val="9A3B2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Sheet1!$E$2:$E$22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1-47B2-AB9F-36C3AC84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313423"/>
        <c:axId val="1971307183"/>
      </c:lineChart>
      <c:catAx>
        <c:axId val="19713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07183"/>
        <c:crosses val="autoZero"/>
        <c:auto val="1"/>
        <c:lblAlgn val="ctr"/>
        <c:lblOffset val="100"/>
        <c:noMultiLvlLbl val="0"/>
      </c:catAx>
      <c:valAx>
        <c:axId val="1971307183"/>
        <c:scaling>
          <c:orientation val="minMax"/>
          <c:max val="2.7"/>
          <c:min val="0.7000000000000000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000000"/>
                    </a:solidFill>
                  </a:rPr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1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Risk of COVID-19 admission among diagnosed </a:t>
            </a:r>
            <a:r>
              <a:rPr lang="en-US" sz="2400" baseline="0" dirty="0">
                <a:solidFill>
                  <a:srgbClr val="000000"/>
                </a:solidFill>
              </a:rPr>
              <a:t>patients</a:t>
            </a:r>
            <a:endParaRPr lang="en-US" sz="2400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891501065693605E-2"/>
          <c:y val="0.15357941539732758"/>
          <c:w val="0.90857357500358238"/>
          <c:h val="0.452341014167446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Age-adjusted prevalence ratio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000000"/>
              </a:solidFill>
              <a:ln w="9525">
                <a:solidFill>
                  <a:srgbClr val="000000">
                    <a:alpha val="94000"/>
                  </a:srgb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751973650583761E-2"/>
                  <c:y val="-5.11237340746091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9A3B2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ED-4799-B877-3C46DA785F62}"/>
                </c:ext>
              </c:extLst>
            </c:dLbl>
            <c:dLbl>
              <c:idx val="6"/>
              <c:layout>
                <c:manualLayout>
                  <c:x val="-2.3222747948548422E-2"/>
                  <c:y val="-4.87999279803087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9A3B2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ED-4799-B877-3C46DA78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Sheet1!$C$2:$C$22</c:f>
                <c:numCache>
                  <c:formatCode>General</c:formatCode>
                  <c:ptCount val="21"/>
                  <c:pt idx="0">
                    <c:v>0.18900000000000006</c:v>
                  </c:pt>
                  <c:pt idx="1">
                    <c:v>0.16600000000000037</c:v>
                  </c:pt>
                  <c:pt idx="2">
                    <c:v>0.1339999999999999</c:v>
                  </c:pt>
                  <c:pt idx="3">
                    <c:v>9.1999999999999638E-2</c:v>
                  </c:pt>
                  <c:pt idx="4">
                    <c:v>0.17200000000000015</c:v>
                  </c:pt>
                  <c:pt idx="5">
                    <c:v>6.899999999999995E-2</c:v>
                  </c:pt>
                  <c:pt idx="6">
                    <c:v>0.27499999999999991</c:v>
                  </c:pt>
                  <c:pt idx="7">
                    <c:v>7.7999999999999847E-2</c:v>
                  </c:pt>
                  <c:pt idx="8">
                    <c:v>5.500000000000016E-2</c:v>
                  </c:pt>
                  <c:pt idx="9">
                    <c:v>8.0000000000000071E-2</c:v>
                  </c:pt>
                  <c:pt idx="10">
                    <c:v>7.4999999999999956E-2</c:v>
                  </c:pt>
                  <c:pt idx="11">
                    <c:v>4.4999999999999929E-2</c:v>
                  </c:pt>
                  <c:pt idx="12">
                    <c:v>9.6000000000000085E-2</c:v>
                  </c:pt>
                  <c:pt idx="13">
                    <c:v>4.0000000000000036E-2</c:v>
                  </c:pt>
                  <c:pt idx="14">
                    <c:v>5.8000000000000052E-2</c:v>
                  </c:pt>
                  <c:pt idx="15">
                    <c:v>6.0000000000000053E-2</c:v>
                  </c:pt>
                  <c:pt idx="16">
                    <c:v>2.8999999999999915E-2</c:v>
                  </c:pt>
                  <c:pt idx="17">
                    <c:v>2.4999999999999911E-2</c:v>
                  </c:pt>
                  <c:pt idx="18">
                    <c:v>2.9000000000000137E-2</c:v>
                  </c:pt>
                  <c:pt idx="19">
                    <c:v>3.2999999999999918E-2</c:v>
                  </c:pt>
                  <c:pt idx="20">
                    <c:v>2.0000000000000018E-2</c:v>
                  </c:pt>
                </c:numCache>
              </c:numRef>
            </c:plus>
            <c:minus>
              <c:numRef>
                <c:f>Sheet1!$D$2:$D$22</c:f>
                <c:numCache>
                  <c:formatCode>General</c:formatCode>
                  <c:ptCount val="21"/>
                  <c:pt idx="0">
                    <c:v>0.18400000000000016</c:v>
                  </c:pt>
                  <c:pt idx="1">
                    <c:v>0.15799999999999992</c:v>
                  </c:pt>
                  <c:pt idx="2">
                    <c:v>0.12999999999999989</c:v>
                  </c:pt>
                  <c:pt idx="3">
                    <c:v>8.9000000000000412E-2</c:v>
                  </c:pt>
                  <c:pt idx="4">
                    <c:v>0.16300000000000026</c:v>
                  </c:pt>
                  <c:pt idx="5">
                    <c:v>6.7000000000000171E-2</c:v>
                  </c:pt>
                  <c:pt idx="6">
                    <c:v>0.24899999999999967</c:v>
                  </c:pt>
                  <c:pt idx="7">
                    <c:v>7.4000000000000288E-2</c:v>
                  </c:pt>
                  <c:pt idx="8">
                    <c:v>5.3999999999999826E-2</c:v>
                  </c:pt>
                  <c:pt idx="9">
                    <c:v>7.5999999999999845E-2</c:v>
                  </c:pt>
                  <c:pt idx="10">
                    <c:v>7.2000000000000064E-2</c:v>
                  </c:pt>
                  <c:pt idx="11">
                    <c:v>4.4000000000000039E-2</c:v>
                  </c:pt>
                  <c:pt idx="12">
                    <c:v>8.9999999999999858E-2</c:v>
                  </c:pt>
                  <c:pt idx="13">
                    <c:v>3.7999999999999812E-2</c:v>
                  </c:pt>
                  <c:pt idx="14">
                    <c:v>5.699999999999994E-2</c:v>
                  </c:pt>
                  <c:pt idx="15">
                    <c:v>5.8000000000000052E-2</c:v>
                  </c:pt>
                  <c:pt idx="16">
                    <c:v>2.8000000000000025E-2</c:v>
                  </c:pt>
                  <c:pt idx="17">
                    <c:v>2.4000000000000021E-2</c:v>
                  </c:pt>
                  <c:pt idx="18">
                    <c:v>2.7999999999999803E-2</c:v>
                  </c:pt>
                  <c:pt idx="19">
                    <c:v>3.2000000000000028E-2</c:v>
                  </c:pt>
                  <c:pt idx="20">
                    <c:v>1.9000000000000017E-2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0000"/>
                </a:solidFill>
                <a:round/>
              </a:ln>
              <a:effectLst/>
            </c:spPr>
          </c:errBars>
          <c:cat>
            <c:strRef>
              <c:f>Sheet1!$A$2:$A$22</c:f>
              <c:strCache>
                <c:ptCount val="21"/>
                <c:pt idx="0">
                  <c:v>Obesity</c:v>
                </c:pt>
                <c:pt idx="1">
                  <c:v>Liver Disease</c:v>
                </c:pt>
                <c:pt idx="2">
                  <c:v>Deficiency Anemia</c:v>
                </c:pt>
                <c:pt idx="3">
                  <c:v>Neurological Disorders</c:v>
                </c:pt>
                <c:pt idx="4">
                  <c:v>Pulmonary Circulatory Disease</c:v>
                </c:pt>
                <c:pt idx="5">
                  <c:v>Hypertenstion</c:v>
                </c:pt>
                <c:pt idx="6">
                  <c:v>Intellectual disability</c:v>
                </c:pt>
                <c:pt idx="7">
                  <c:v>Oncology</c:v>
                </c:pt>
                <c:pt idx="8">
                  <c:v>Lung Disease</c:v>
                </c:pt>
                <c:pt idx="9">
                  <c:v>Congestive Heart Failure</c:v>
                </c:pt>
                <c:pt idx="10">
                  <c:v>Age 80 and Over vs Age 20–39</c:v>
                </c:pt>
                <c:pt idx="11">
                  <c:v>Hispanic vs NH White</c:v>
                </c:pt>
                <c:pt idx="12">
                  <c:v>Asian vs HN White</c:v>
                </c:pt>
                <c:pt idx="13">
                  <c:v>Diabetes</c:v>
                </c:pt>
                <c:pt idx="14">
                  <c:v>Chronic Kidney Disease</c:v>
                </c:pt>
                <c:pt idx="15">
                  <c:v>Other Race/Ethnicity vs NH White</c:v>
                </c:pt>
                <c:pt idx="16">
                  <c:v>Low SES (by payer)</c:v>
                </c:pt>
                <c:pt idx="17">
                  <c:v>Male vs Female</c:v>
                </c:pt>
                <c:pt idx="18">
                  <c:v>Black vs NH White</c:v>
                </c:pt>
                <c:pt idx="19">
                  <c:v>Age 60–79 vs Age 20–39</c:v>
                </c:pt>
                <c:pt idx="20">
                  <c:v>Age 40–59 vs Age 20–39</c:v>
                </c:pt>
              </c:strCache>
            </c:strRef>
          </c:cat>
          <c:val>
            <c:numRef>
              <c:f>Sheet1!$B$2:$B$22</c:f>
              <c:numCache>
                <c:formatCode>0.0</c:formatCode>
                <c:ptCount val="21"/>
                <c:pt idx="0">
                  <c:v>6.8360000000000003</c:v>
                </c:pt>
                <c:pt idx="1">
                  <c:v>3.84</c:v>
                </c:pt>
                <c:pt idx="2">
                  <c:v>3.738</c:v>
                </c:pt>
                <c:pt idx="3">
                  <c:v>3.3570000000000002</c:v>
                </c:pt>
                <c:pt idx="4">
                  <c:v>3.052</c:v>
                </c:pt>
                <c:pt idx="5">
                  <c:v>3.0230000000000001</c:v>
                </c:pt>
                <c:pt idx="6">
                  <c:v>2.7389999999999999</c:v>
                </c:pt>
                <c:pt idx="7">
                  <c:v>2.2410000000000001</c:v>
                </c:pt>
                <c:pt idx="8">
                  <c:v>2.09</c:v>
                </c:pt>
                <c:pt idx="9">
                  <c:v>1.8919999999999999</c:v>
                </c:pt>
                <c:pt idx="10">
                  <c:v>1.8120000000000001</c:v>
                </c:pt>
                <c:pt idx="11">
                  <c:v>1.712</c:v>
                </c:pt>
                <c:pt idx="12">
                  <c:v>1.6419999999999999</c:v>
                </c:pt>
                <c:pt idx="13">
                  <c:v>1.6339999999999999</c:v>
                </c:pt>
                <c:pt idx="14">
                  <c:v>1.597</c:v>
                </c:pt>
                <c:pt idx="15">
                  <c:v>1.51</c:v>
                </c:pt>
                <c:pt idx="16">
                  <c:v>1.294</c:v>
                </c:pt>
                <c:pt idx="17">
                  <c:v>1.274</c:v>
                </c:pt>
                <c:pt idx="18">
                  <c:v>1.1499999999999999</c:v>
                </c:pt>
                <c:pt idx="19">
                  <c:v>1.1100000000000001</c:v>
                </c:pt>
                <c:pt idx="20">
                  <c:v>0.752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1-47B2-AB9F-36C3AC849CE8}"/>
            </c:ext>
          </c:extLst>
        </c:ser>
        <c:ser>
          <c:idx val="1"/>
          <c:order val="1"/>
          <c:spPr>
            <a:ln w="12700" cap="rnd">
              <a:solidFill>
                <a:srgbClr val="9A3B2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Sheet1!$E$2:$E$22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1-47B2-AB9F-36C3AC84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313423"/>
        <c:axId val="1971307183"/>
      </c:lineChart>
      <c:catAx>
        <c:axId val="19713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07183"/>
        <c:crosses val="autoZero"/>
        <c:auto val="1"/>
        <c:lblAlgn val="ctr"/>
        <c:lblOffset val="100"/>
        <c:noMultiLvlLbl val="0"/>
      </c:catAx>
      <c:valAx>
        <c:axId val="19713071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000000"/>
                    </a:solidFill>
                  </a:rPr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1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Risk of inpatient mortality among pre-covid established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891501065693605E-2"/>
          <c:y val="0.15357941539732758"/>
          <c:w val="0.90857357500358238"/>
          <c:h val="0.452341014167446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Age-adjusted prevalence ratio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rgbClr val="000000"/>
              </a:solidFill>
              <a:ln w="9525">
                <a:solidFill>
                  <a:srgbClr val="000000">
                    <a:alpha val="94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4328593088955488E-2"/>
                  <c:y val="-5.5781796370616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5D-4841-93A2-CFE17712EE0C}"/>
                </c:ext>
              </c:extLst>
            </c:dLbl>
            <c:dLbl>
              <c:idx val="16"/>
              <c:layout>
                <c:manualLayout>
                  <c:x val="-2.543443822936272E-2"/>
                  <c:y val="-5.131925266096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5D-4841-93A2-CFE17712E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9A3B2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Sheet1!$C$2:$C$22</c:f>
                <c:numCache>
                  <c:formatCode>General</c:formatCode>
                  <c:ptCount val="21"/>
                  <c:pt idx="0">
                    <c:v>4.4399999999999977</c:v>
                  </c:pt>
                  <c:pt idx="1">
                    <c:v>1.7699999999999996</c:v>
                  </c:pt>
                  <c:pt idx="2">
                    <c:v>0.70800000000000018</c:v>
                  </c:pt>
                  <c:pt idx="3">
                    <c:v>0.54699999999999971</c:v>
                  </c:pt>
                  <c:pt idx="4">
                    <c:v>0.12999999999999989</c:v>
                  </c:pt>
                  <c:pt idx="5">
                    <c:v>7.1000000000000174E-2</c:v>
                  </c:pt>
                  <c:pt idx="6">
                    <c:v>0.13600000000000012</c:v>
                  </c:pt>
                  <c:pt idx="7">
                    <c:v>4.6999999999999931E-2</c:v>
                  </c:pt>
                  <c:pt idx="8">
                    <c:v>5.8000000000000052E-2</c:v>
                  </c:pt>
                  <c:pt idx="9">
                    <c:v>4.8000000000000043E-2</c:v>
                  </c:pt>
                  <c:pt idx="10">
                    <c:v>9.000000000000008E-2</c:v>
                  </c:pt>
                  <c:pt idx="11">
                    <c:v>5.4000000000000048E-2</c:v>
                  </c:pt>
                  <c:pt idx="12">
                    <c:v>5.0000000000000044E-2</c:v>
                  </c:pt>
                  <c:pt idx="13">
                    <c:v>4.6000000000000041E-2</c:v>
                  </c:pt>
                  <c:pt idx="14">
                    <c:v>5.1999999999999824E-2</c:v>
                  </c:pt>
                  <c:pt idx="15">
                    <c:v>4.6000000000000041E-2</c:v>
                  </c:pt>
                  <c:pt idx="16">
                    <c:v>3.7999999999999812E-2</c:v>
                  </c:pt>
                  <c:pt idx="17">
                    <c:v>4.8999999999999932E-2</c:v>
                  </c:pt>
                  <c:pt idx="18">
                    <c:v>5.0999999999999934E-2</c:v>
                  </c:pt>
                  <c:pt idx="19">
                    <c:v>4.6000000000000041E-2</c:v>
                  </c:pt>
                  <c:pt idx="20">
                    <c:v>3.1999999999999917E-2</c:v>
                  </c:pt>
                </c:numCache>
              </c:numRef>
            </c:plus>
            <c:minus>
              <c:numRef>
                <c:f>Sheet1!$D$2:$D$22</c:f>
                <c:numCache>
                  <c:formatCode>General</c:formatCode>
                  <c:ptCount val="21"/>
                  <c:pt idx="0">
                    <c:v>4.009999999999998</c:v>
                  </c:pt>
                  <c:pt idx="1">
                    <c:v>1.5999999999999996</c:v>
                  </c:pt>
                  <c:pt idx="2">
                    <c:v>0.63199999999999967</c:v>
                  </c:pt>
                  <c:pt idx="3">
                    <c:v>0.49399999999999977</c:v>
                  </c:pt>
                  <c:pt idx="4">
                    <c:v>0.12599999999999989</c:v>
                  </c:pt>
                  <c:pt idx="5">
                    <c:v>6.7999999999999838E-2</c:v>
                  </c:pt>
                  <c:pt idx="6">
                    <c:v>0.12599999999999989</c:v>
                  </c:pt>
                  <c:pt idx="7">
                    <c:v>4.4999999999999929E-2</c:v>
                  </c:pt>
                  <c:pt idx="8">
                    <c:v>5.600000000000005E-2</c:v>
                  </c:pt>
                  <c:pt idx="9">
                    <c:v>4.6999999999999931E-2</c:v>
                  </c:pt>
                  <c:pt idx="10">
                    <c:v>8.4999999999999964E-2</c:v>
                  </c:pt>
                  <c:pt idx="11">
                    <c:v>5.2999999999999936E-2</c:v>
                  </c:pt>
                  <c:pt idx="12">
                    <c:v>4.8999999999999932E-2</c:v>
                  </c:pt>
                  <c:pt idx="13">
                    <c:v>4.4000000000000039E-2</c:v>
                  </c:pt>
                  <c:pt idx="14">
                    <c:v>5.0000000000000044E-2</c:v>
                  </c:pt>
                  <c:pt idx="15">
                    <c:v>4.4999999999999929E-2</c:v>
                  </c:pt>
                  <c:pt idx="16">
                    <c:v>3.6000000000000032E-2</c:v>
                  </c:pt>
                  <c:pt idx="17">
                    <c:v>4.6000000000000041E-2</c:v>
                  </c:pt>
                  <c:pt idx="18">
                    <c:v>4.9000000000000155E-2</c:v>
                  </c:pt>
                  <c:pt idx="19">
                    <c:v>4.4000000000000039E-2</c:v>
                  </c:pt>
                  <c:pt idx="20">
                    <c:v>3.1000000000000028E-2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0000"/>
                </a:solidFill>
                <a:round/>
              </a:ln>
              <a:effectLst/>
            </c:spPr>
          </c:errBars>
          <c:cat>
            <c:strRef>
              <c:f>Sheet1!$A$2:$A$22</c:f>
              <c:strCache>
                <c:ptCount val="21"/>
                <c:pt idx="0">
                  <c:v>Age 80 and Over vs Age 20–39</c:v>
                </c:pt>
                <c:pt idx="1">
                  <c:v>Age 60–79 vs Age 20–39</c:v>
                </c:pt>
                <c:pt idx="2">
                  <c:v>Intellectual disability</c:v>
                </c:pt>
                <c:pt idx="3">
                  <c:v>Age 40–59 vs Age 20–39</c:v>
                </c:pt>
                <c:pt idx="4">
                  <c:v>Hispanic vs NH White</c:v>
                </c:pt>
                <c:pt idx="5">
                  <c:v>Black vs NH White</c:v>
                </c:pt>
                <c:pt idx="6">
                  <c:v>Asian vs HN White</c:v>
                </c:pt>
                <c:pt idx="7">
                  <c:v>Male vs Female</c:v>
                </c:pt>
                <c:pt idx="8">
                  <c:v>Chronic Kidney Disease</c:v>
                </c:pt>
                <c:pt idx="9">
                  <c:v>Diabetes</c:v>
                </c:pt>
                <c:pt idx="10">
                  <c:v>Other Race/Ethnicity vs NH White</c:v>
                </c:pt>
                <c:pt idx="11">
                  <c:v>Hypertenstion</c:v>
                </c:pt>
                <c:pt idx="12">
                  <c:v>Deficiency Anemia</c:v>
                </c:pt>
                <c:pt idx="13">
                  <c:v>Lung Disease</c:v>
                </c:pt>
                <c:pt idx="14">
                  <c:v>Congestive Heart Failure</c:v>
                </c:pt>
                <c:pt idx="15">
                  <c:v>Obesity</c:v>
                </c:pt>
                <c:pt idx="16">
                  <c:v>Neurological Disorders</c:v>
                </c:pt>
                <c:pt idx="17">
                  <c:v>Low SES (by payer)</c:v>
                </c:pt>
                <c:pt idx="18">
                  <c:v>Pulmonary Circulatory Disease</c:v>
                </c:pt>
                <c:pt idx="19">
                  <c:v>Liver Disease</c:v>
                </c:pt>
                <c:pt idx="20">
                  <c:v>Oncology</c:v>
                </c:pt>
              </c:strCache>
            </c:strRef>
          </c:cat>
          <c:val>
            <c:numRef>
              <c:f>Sheet1!$B$2:$B$22</c:f>
              <c:numCache>
                <c:formatCode>0.0</c:formatCode>
                <c:ptCount val="21"/>
                <c:pt idx="0">
                  <c:v>41.07</c:v>
                </c:pt>
                <c:pt idx="1">
                  <c:v>16.88</c:v>
                </c:pt>
                <c:pt idx="2">
                  <c:v>5.9089999999999998</c:v>
                </c:pt>
                <c:pt idx="3">
                  <c:v>5.0880000000000001</c:v>
                </c:pt>
                <c:pt idx="4">
                  <c:v>3.056</c:v>
                </c:pt>
                <c:pt idx="5">
                  <c:v>2.0019999999999998</c:v>
                </c:pt>
                <c:pt idx="6">
                  <c:v>1.6779999999999999</c:v>
                </c:pt>
                <c:pt idx="7">
                  <c:v>1.649</c:v>
                </c:pt>
                <c:pt idx="8">
                  <c:v>1.619</c:v>
                </c:pt>
                <c:pt idx="9">
                  <c:v>1.5349999999999999</c:v>
                </c:pt>
                <c:pt idx="10">
                  <c:v>1.494</c:v>
                </c:pt>
                <c:pt idx="11">
                  <c:v>1.458</c:v>
                </c:pt>
                <c:pt idx="12">
                  <c:v>1.3919999999999999</c:v>
                </c:pt>
                <c:pt idx="13">
                  <c:v>1.381</c:v>
                </c:pt>
                <c:pt idx="14">
                  <c:v>1.3720000000000001</c:v>
                </c:pt>
                <c:pt idx="15">
                  <c:v>1.29</c:v>
                </c:pt>
                <c:pt idx="16">
                  <c:v>1.2230000000000001</c:v>
                </c:pt>
                <c:pt idx="17">
                  <c:v>1.143</c:v>
                </c:pt>
                <c:pt idx="18">
                  <c:v>1.1060000000000001</c:v>
                </c:pt>
                <c:pt idx="19">
                  <c:v>1.0680000000000001</c:v>
                </c:pt>
                <c:pt idx="20">
                  <c:v>0.93600000000000005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1-47B2-AB9F-36C3AC849CE8}"/>
            </c:ext>
          </c:extLst>
        </c:ser>
        <c:ser>
          <c:idx val="1"/>
          <c:order val="1"/>
          <c:spPr>
            <a:ln w="12700" cap="rnd">
              <a:solidFill>
                <a:srgbClr val="9A3B2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Sheet1!$E$2:$E$22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1-47B2-AB9F-36C3AC84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313423"/>
        <c:axId val="1971307183"/>
      </c:lineChart>
      <c:catAx>
        <c:axId val="19713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07183"/>
        <c:crosses val="autoZero"/>
        <c:auto val="1"/>
        <c:lblAlgn val="ctr"/>
        <c:lblOffset val="100"/>
        <c:noMultiLvlLbl val="0"/>
      </c:catAx>
      <c:valAx>
        <c:axId val="197130718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000000"/>
                    </a:solidFill>
                  </a:rPr>
                  <a:t>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1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Unvaccinated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891501065693605E-2"/>
          <c:y val="0.15357941539732758"/>
          <c:w val="0.90857357500358238"/>
          <c:h val="0.55752220081493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Age-adjusted prevalence ratio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0.2799999999999998</c:v>
                  </c:pt>
                  <c:pt idx="1">
                    <c:v>0.30999999999999983</c:v>
                  </c:pt>
                  <c:pt idx="2">
                    <c:v>0.14999999999999991</c:v>
                  </c:pt>
                  <c:pt idx="3">
                    <c:v>0.18999999999999995</c:v>
                  </c:pt>
                  <c:pt idx="4">
                    <c:v>0.24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0">
                    <c:v>0.24</c:v>
                  </c:pt>
                  <c:pt idx="1">
                    <c:v>0.2400000000000001</c:v>
                  </c:pt>
                  <c:pt idx="2">
                    <c:v>0.13000000000000012</c:v>
                  </c:pt>
                  <c:pt idx="3">
                    <c:v>0.15999999999999992</c:v>
                  </c:pt>
                  <c:pt idx="4">
                    <c:v>0.18999999999999995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000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Very/moderatly concerned about getting COVID-19</c:v>
                </c:pt>
                <c:pt idx="1">
                  <c:v>COVID-19 vaccine is completely/very safe</c:v>
                </c:pt>
                <c:pt idx="2">
                  <c:v>COVID-19 vaccine is very/somewhat important for protection</c:v>
                </c:pt>
                <c:pt idx="3">
                  <c:v>Many/almost all friends/family have received a COVID-19 vaccine</c:v>
                </c:pt>
                <c:pt idx="4">
                  <c:v>Health care provider recommended the COVID-19 vaccine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1.61</c:v>
                </c:pt>
                <c:pt idx="1">
                  <c:v>1.1000000000000001</c:v>
                </c:pt>
                <c:pt idx="2">
                  <c:v>1.29</c:v>
                </c:pt>
                <c:pt idx="3">
                  <c:v>1.19</c:v>
                </c:pt>
                <c:pt idx="4">
                  <c:v>1.27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1-47B2-AB9F-36C3AC849CE8}"/>
            </c:ext>
          </c:extLst>
        </c:ser>
        <c:ser>
          <c:idx val="1"/>
          <c:order val="1"/>
          <c:spPr>
            <a:ln w="12700" cap="rnd">
              <a:solidFill>
                <a:srgbClr val="9A3B2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Sheet1!$F$2:$F$6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1-47B2-AB9F-36C3AC84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313423"/>
        <c:axId val="1971307183"/>
      </c:lineChart>
      <c:catAx>
        <c:axId val="19713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07183"/>
        <c:crosses val="autoZero"/>
        <c:auto val="1"/>
        <c:lblAlgn val="ctr"/>
        <c:lblOffset val="100"/>
        <c:noMultiLvlLbl val="0"/>
      </c:catAx>
      <c:valAx>
        <c:axId val="1971307183"/>
        <c:scaling>
          <c:orientation val="minMax"/>
          <c:max val="2"/>
          <c:min val="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000000"/>
                    </a:solidFill>
                  </a:rPr>
                  <a:t>aPR (95% CI)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1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Unvaccinated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78715203401234E-2"/>
          <c:y val="0.20048819606423079"/>
          <c:w val="0.89355591323580885"/>
          <c:h val="0.495105577896593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Age-adjusted prevalence ratio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0.64999999999999991</c:v>
                  </c:pt>
                  <c:pt idx="1">
                    <c:v>0.96</c:v>
                  </c:pt>
                  <c:pt idx="2">
                    <c:v>0.84000000000000008</c:v>
                  </c:pt>
                  <c:pt idx="3">
                    <c:v>1.2399999999999998</c:v>
                  </c:pt>
                  <c:pt idx="4">
                    <c:v>0.64000000000000012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0">
                    <c:v>0.5299999999999998</c:v>
                  </c:pt>
                  <c:pt idx="1">
                    <c:v>0.66000000000000014</c:v>
                  </c:pt>
                  <c:pt idx="2">
                    <c:v>0.58999999999999986</c:v>
                  </c:pt>
                  <c:pt idx="3">
                    <c:v>0.90000000000000036</c:v>
                  </c:pt>
                  <c:pt idx="4">
                    <c:v>0.45999999999999996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0000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Would be/was somewhat or very difficult to get the COVID-19 vaccine</c:v>
                </c:pt>
                <c:pt idx="1">
                  <c:v>Getting an appointment online</c:v>
                </c:pt>
                <c:pt idx="2">
                  <c:v>Not knowing where to get vaccinated</c:v>
                </c:pt>
                <c:pt idx="3">
                  <c:v>Getting to vaccination sites</c:v>
                </c:pt>
                <c:pt idx="4">
                  <c:v>Vaccination sites not being open at convenient times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2.69</c:v>
                </c:pt>
                <c:pt idx="1">
                  <c:v>2.14</c:v>
                </c:pt>
                <c:pt idx="2">
                  <c:v>1.95</c:v>
                </c:pt>
                <c:pt idx="3">
                  <c:v>3.43</c:v>
                </c:pt>
                <c:pt idx="4">
                  <c:v>1.69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1-47B2-AB9F-36C3AC849CE8}"/>
            </c:ext>
          </c:extLst>
        </c:ser>
        <c:ser>
          <c:idx val="1"/>
          <c:order val="1"/>
          <c:spPr>
            <a:ln w="12700" cap="rnd">
              <a:solidFill>
                <a:srgbClr val="9A3B26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Sheet1!$F$2:$F$6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1-47B2-AB9F-36C3AC849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313423"/>
        <c:axId val="1971307183"/>
      </c:lineChart>
      <c:catAx>
        <c:axId val="197131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07183"/>
        <c:crosses val="autoZero"/>
        <c:auto val="1"/>
        <c:lblAlgn val="ctr"/>
        <c:lblOffset val="100"/>
        <c:noMultiLvlLbl val="0"/>
      </c:catAx>
      <c:valAx>
        <c:axId val="1971307183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000000"/>
                    </a:solidFill>
                  </a:rPr>
                  <a:t>aPR (95% CI)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313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disability</c:v>
                </c:pt>
              </c:strCache>
            </c:strRef>
          </c:tx>
          <c:spPr>
            <a:solidFill>
              <a:srgbClr val="0062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</c:v>
                </c:pt>
                <c:pt idx="1">
                  <c:v>18–49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0.80900000000000005</c:v>
                </c:pt>
                <c:pt idx="1">
                  <c:v>0.73099999999999998</c:v>
                </c:pt>
                <c:pt idx="2">
                  <c:v>0.84299999999999997</c:v>
                </c:pt>
                <c:pt idx="3">
                  <c:v>0.90200000000000002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A-44A7-ABFF-F1CD2DADC5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disability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adults</c:v>
                </c:pt>
                <c:pt idx="1">
                  <c:v>18–49 years</c:v>
                </c:pt>
                <c:pt idx="2">
                  <c:v>50–64 years</c:v>
                </c:pt>
                <c:pt idx="3">
                  <c:v>≥65 years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0.85099999999999998</c:v>
                </c:pt>
                <c:pt idx="1">
                  <c:v>0.78400000000000003</c:v>
                </c:pt>
                <c:pt idx="2">
                  <c:v>0.89300000000000002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A-44A7-ABFF-F1CD2DADC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343424"/>
        <c:axId val="851329696"/>
      </c:barChart>
      <c:catAx>
        <c:axId val="8513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329696"/>
        <c:crosses val="autoZero"/>
        <c:auto val="1"/>
        <c:lblAlgn val="ctr"/>
        <c:lblOffset val="100"/>
        <c:noMultiLvlLbl val="0"/>
      </c:catAx>
      <c:valAx>
        <c:axId val="8513296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3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disability</c:v>
                </c:pt>
              </c:strCache>
            </c:strRef>
          </c:tx>
          <c:spPr>
            <a:solidFill>
              <a:srgbClr val="0062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Seeing</c:v>
                </c:pt>
                <c:pt idx="1">
                  <c:v>Hearing</c:v>
                </c:pt>
                <c:pt idx="2">
                  <c:v>Mobility</c:v>
                </c:pt>
                <c:pt idx="3">
                  <c:v>Cognition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0.76</c:v>
                </c:pt>
                <c:pt idx="1">
                  <c:v>0.79</c:v>
                </c:pt>
                <c:pt idx="2">
                  <c:v>0.82199999999999995</c:v>
                </c:pt>
                <c:pt idx="3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A-44A7-ABFF-F1CD2DADC5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disability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Seeing</c:v>
                </c:pt>
                <c:pt idx="1">
                  <c:v>Hearing</c:v>
                </c:pt>
                <c:pt idx="2">
                  <c:v>Mobility</c:v>
                </c:pt>
                <c:pt idx="3">
                  <c:v>Cognition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0.84899999999999998</c:v>
                </c:pt>
                <c:pt idx="1">
                  <c:v>0.84699999999999998</c:v>
                </c:pt>
                <c:pt idx="2">
                  <c:v>0.84699999999999998</c:v>
                </c:pt>
                <c:pt idx="3">
                  <c:v>0.85099999999999998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A-44A7-ABFF-F1CD2DADC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343424"/>
        <c:axId val="851329696"/>
      </c:barChart>
      <c:catAx>
        <c:axId val="85134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329696"/>
        <c:crosses val="autoZero"/>
        <c:auto val="1"/>
        <c:lblAlgn val="ctr"/>
        <c:lblOffset val="100"/>
        <c:noMultiLvlLbl val="0"/>
      </c:catAx>
      <c:valAx>
        <c:axId val="8513296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3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With Disability</a:t>
            </a:r>
          </a:p>
        </c:rich>
      </c:tx>
      <c:layout>
        <c:manualLayout>
          <c:xMode val="edge"/>
          <c:yMode val="edge"/>
          <c:x val="0.56364116544881582"/>
          <c:y val="2.96334735984416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64B6"/>
            </a:solidFill>
          </c:spPr>
          <c:dPt>
            <c:idx val="0"/>
            <c:bubble3D val="0"/>
            <c:spPr>
              <a:solidFill>
                <a:srgbClr val="9A3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D58-46A7-820C-92C6A8CEE388}"/>
              </c:ext>
            </c:extLst>
          </c:dPt>
          <c:dPt>
            <c:idx val="1"/>
            <c:bubble3D val="0"/>
            <c:spPr>
              <a:solidFill>
                <a:srgbClr val="005E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8-46A7-820C-92C6A8CEE388}"/>
              </c:ext>
            </c:extLst>
          </c:dPt>
          <c:dPt>
            <c:idx val="2"/>
            <c:bubble3D val="0"/>
            <c:spPr>
              <a:solidFill>
                <a:srgbClr val="4971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D58-46A7-820C-92C6A8CEE388}"/>
              </c:ext>
            </c:extLst>
          </c:dPt>
          <c:dPt>
            <c:idx val="3"/>
            <c:bubble3D val="0"/>
            <c:spPr>
              <a:solidFill>
                <a:srgbClr val="0064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8-46A7-820C-92C6A8CEE38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D58-46A7-820C-92C6A8CEE38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D58-46A7-820C-92C6A8CEE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Probably or definitely will not get vaccinated</c:v>
                </c:pt>
                <c:pt idx="1">
                  <c:v>Probably will get vaccinated or unsure</c:v>
                </c:pt>
                <c:pt idx="2">
                  <c:v>Definitly plan to get vaccinated</c:v>
                </c:pt>
                <c:pt idx="3">
                  <c:v>Vaccinated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0.121</c:v>
                </c:pt>
                <c:pt idx="1">
                  <c:v>5.5E-2</c:v>
                </c:pt>
                <c:pt idx="2">
                  <c:v>1.4E-2</c:v>
                </c:pt>
                <c:pt idx="3">
                  <c:v>0.80900000000000005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8-46A7-820C-92C6A8CEE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000000"/>
                </a:solidFill>
              </a:rPr>
              <a:t>Without disability</a:t>
            </a:r>
          </a:p>
        </c:rich>
      </c:tx>
      <c:layout>
        <c:manualLayout>
          <c:xMode val="edge"/>
          <c:yMode val="edge"/>
          <c:x val="0.3457116625200593"/>
          <c:y val="2.96334735984416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27661399026488"/>
          <c:y val="0.21983806785647222"/>
          <c:w val="0.51878279614544798"/>
          <c:h val="0.671982043861018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64B6"/>
            </a:solidFill>
          </c:spPr>
          <c:dPt>
            <c:idx val="0"/>
            <c:bubble3D val="0"/>
            <c:spPr>
              <a:solidFill>
                <a:srgbClr val="9A3B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70-44D3-BDBE-BF34A55D05E0}"/>
              </c:ext>
            </c:extLst>
          </c:dPt>
          <c:dPt>
            <c:idx val="1"/>
            <c:bubble3D val="0"/>
            <c:spPr>
              <a:solidFill>
                <a:srgbClr val="005E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70-44D3-BDBE-BF34A55D05E0}"/>
              </c:ext>
            </c:extLst>
          </c:dPt>
          <c:dPt>
            <c:idx val="2"/>
            <c:bubble3D val="0"/>
            <c:spPr>
              <a:solidFill>
                <a:srgbClr val="4971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70-44D3-BDBE-BF34A55D05E0}"/>
              </c:ext>
            </c:extLst>
          </c:dPt>
          <c:dPt>
            <c:idx val="3"/>
            <c:bubble3D val="0"/>
            <c:spPr>
              <a:solidFill>
                <a:srgbClr val="0064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70-44D3-BDBE-BF34A55D05E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870-44D3-BDBE-BF34A55D05E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70-44D3-BDBE-BF34A55D0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Probably or definitely will not get vaccinated</c:v>
                </c:pt>
                <c:pt idx="1">
                  <c:v>Probably will get vaccinated or unsure</c:v>
                </c:pt>
                <c:pt idx="2">
                  <c:v>Definitly plan to get vaccinated</c:v>
                </c:pt>
                <c:pt idx="3">
                  <c:v>Vaccinated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9.1999999999999998E-2</c:v>
                </c:pt>
                <c:pt idx="1">
                  <c:v>4.5999999999999999E-2</c:v>
                </c:pt>
                <c:pt idx="2">
                  <c:v>1.0999999999999999E-2</c:v>
                </c:pt>
                <c:pt idx="3">
                  <c:v>0.85099999999999998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70-44D3-BDBE-BF34A55D0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C6A03-DDEB-4DEA-ADA9-F8E1DE71FA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52F4B-AAB7-4039-9B47-900F0E32C2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4E750-6146-4D63-968F-754134576DF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F312E-B913-49CC-A4A0-478A01262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76844-6664-43ED-A9B8-184803C32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CBC3A-B34D-4D1F-959B-EDF95B1B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4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3023-6A45-45DF-84A8-181F7E740629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9F09-FDA5-4893-9144-0C081C9EFB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79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7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3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87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6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19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0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7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1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6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9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68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39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38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91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67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1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9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48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5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5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6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65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5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45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40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1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7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2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8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9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2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4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0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39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0"/>
          <a:stretch/>
        </p:blipFill>
        <p:spPr>
          <a:xfrm>
            <a:off x="0" y="-18098"/>
            <a:ext cx="12192000" cy="12180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213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213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38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13D"/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8814444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2" y="0"/>
            <a:ext cx="12210197" cy="1254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275655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2748933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835603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40875556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0452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19804"/>
            <a:ext cx="12192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38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320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08" y="5668739"/>
            <a:ext cx="12192000" cy="11775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69625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7465742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0" y="1"/>
            <a:ext cx="12192000" cy="121061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5881" y="1386071"/>
            <a:ext cx="8096519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85881" y="2859349"/>
            <a:ext cx="5658119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485881" y="3946019"/>
            <a:ext cx="5658119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3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  <p:pic>
        <p:nvPicPr>
          <p:cNvPr id="11" name="Picture 5" descr="14_251179-A_Steinman_NCBDDD_Pitch_Packets_PPT_Intro_Custom-0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86071"/>
            <a:ext cx="2571481" cy="521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657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2"/>
          <a:stretch/>
        </p:blipFill>
        <p:spPr>
          <a:xfrm>
            <a:off x="1" y="6726263"/>
            <a:ext cx="12179143" cy="1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72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NCBDDD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618E7C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730"/>
            <a:ext cx="12192000" cy="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22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CA3E-7964-476D-8147-FF5561FA0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D6F2C-82CD-47B6-A79C-C92BCA517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C67B5-53B4-4D15-B2CB-482550DE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440FB-80F2-48B4-A279-2C579C4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F986C-7433-4F64-B5CE-3113C476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69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4C71-D04F-41D9-912F-ED924386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0B06B-6BFC-4407-8EF8-B0B1486C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4CB54-0A74-4419-953F-DEB6ED80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388D-9C0A-42A7-B48D-E2D19F0F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425E7-F339-4539-801D-3860F884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83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968E-B1AA-464B-86C9-967550F1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3CBC-7CE0-4781-8564-898B8D3DD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CDC42-F363-438A-AF93-F3EF6CF9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50F4D-DE45-4D45-91F6-04F2953D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AFF7-3E9E-43CB-B65F-00D41774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76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A238-598B-4AF9-BEB1-3BF27955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F598-75A3-49F3-913A-8B24C495E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F500A-CB2D-4BD3-91D5-EE526A9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F9C60-AAEB-41FD-A274-9601ECDE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067AF-48DB-4142-A539-7F273DCD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DE97A-6C09-4052-BDCA-400553E5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12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E8C3-EBB8-4CBF-AC69-62CF4B7F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BC73D-E35E-4AB6-8326-B611D874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B90CC-2C16-40C7-837E-D3C9CC8E9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2FAEC-9BE0-49A6-A144-C3782FA53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E2FBD-6F77-4D4B-B756-410A060C0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5EA9B-048A-4956-944F-293A676C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B384F-341C-4B23-9DBE-AFC04001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9F5A6-5A24-4BAA-8237-A6C954D6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01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6463-5835-4A11-8F8B-9F61782B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34C64-5660-4EE5-BC10-8AA48B2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AD75F-62F0-477E-836F-95AB6DC7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8E40D-9062-4C47-B4BE-9F74C1BB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96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6DA1F-737A-43DC-B35C-404EB3A2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4D955-601E-4692-90EF-76DCF06B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83F90-0114-4937-8ED5-A450BEFF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31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A9A6-0863-4C53-911E-11DF60A4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2B76-AD82-4579-AB7C-E1283FA6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0AFA7-CDCA-4B01-A98E-4E5C74B6F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3B0E3-06D6-48CF-A6B6-E013CB81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D1FA1-8648-4DA4-BC7E-A171145B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91FA3-E0EB-400B-8F74-1F53FAAF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97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ABFA-7F43-435E-A7ED-10FE6EDE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C1B50-17F3-4FC9-A53C-7432C6B77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C6976-9365-4FDC-A708-51920CD0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19C3-042F-4AE6-A258-7D1FCA37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0CE21-F508-4C41-A000-2482F0F3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C7B10-2B02-432F-AB6B-CE87084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4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49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0636-EF3B-4FC8-8E51-E5DD19D6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5784E-4D15-40E3-8D4F-0AA45F284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137F-AECF-437A-A772-13AF7539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351C4-2F83-4682-B947-1AC8ACCE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406B-A3A2-4BBB-B6DD-01429723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EC03E-C56C-4B43-B99F-F375C485B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E04C1-1843-4DB4-8D1D-EFB3EC820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04907-9D10-433F-AAC8-CC48A120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2D2E9-44C6-4F4A-A76E-72AAFE1B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9EBC-06A7-45B7-8BDA-377093F0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83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5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07940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10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A54C80-263E-416B-A8E0-580EDEADCBD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954A3-9DFD-4C44-94BA-B95130A3BA1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6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1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7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4E89-FFE8-4E25-96A9-B087CE99F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2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F2D50-E5B2-4821-835B-E9603889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A85F-9CA2-480A-8A11-005088FF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5C433-A0B0-47EB-A36B-F260AA08F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7445-EE9E-4097-B32C-FD60C4814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A19E-A2B8-436A-B84C-E268EBC67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8AA2-598F-49D7-ADB8-4E252F4EB5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2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0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reports/hhs-implementation-guidance-data-collection-standards-race-ethnicity-sex-primary-language-disability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dx.doi.org/10.15585/mmwr.mm7039a2" TargetMode="Externa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reports/hhs-implementation-guidance-data-collection-standards-race-ethnicity-sex-primary-language-disability-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need-extra-precautions/people-with-disabiliti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cdc.gov/coronavirus/2019-ncov/need-extra-precautions/people-with-medical-condition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covid.cdc.gov/covid-data-tracker/#vaccinations-disability-statu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covid.cdc.gov/covid-data-tracker/#vaccinations-disability-statu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covid.cdc.gov/covid-data-tracker/#vaccinations-disability-status" TargetMode="Externa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n.cdc.gov/NHISDataQueryTool/ER_Quarterly/index_quarterly.html" TargetMode="External"/><Relationship Id="rId4" Type="http://schemas.openxmlformats.org/officeDocument/2006/relationships/hyperlink" Target="https://www.cdc.gov/ncbddd/disabilityandhealth/dhd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standards-guidelines/wcag/" TargetMode="External"/><Relationship Id="rId2" Type="http://schemas.openxmlformats.org/officeDocument/2006/relationships/hyperlink" Target="https://www.adachecklist.org/doc/fullchecklist/ada-checklist.pdf" TargetMode="External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www.hhs.gov/sites/default/files/federal-legal-standards-prohibiting-disability-discrimination-covid-19-vaccination.pd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sin@azdisabilitylaw.org" TargetMode="Externa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cdc.gov/coronavirus/2019-ncov/need-extra-precautions/people-with-medical-conditions.html" TargetMode="External"/><Relationship Id="rId4" Type="http://schemas.openxmlformats.org/officeDocument/2006/relationships/hyperlink" Target="https://www.cdc.gov/coronavirus/2019-ncov/need-extra-precautions/people-with-disabiliti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36" y="3566080"/>
            <a:ext cx="11628799" cy="11557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  <a:t>ADA National Network Webinar Series:</a:t>
            </a:r>
            <a:br>
              <a:rPr lang="en-US" sz="36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3600" b="0" i="1" dirty="0">
                <a:solidFill>
                  <a:srgbClr val="000000"/>
                </a:solidFill>
                <a:latin typeface="Calibri"/>
                <a:cs typeface="Calibri"/>
              </a:rPr>
              <a:t>Disparities in COVID-19 vaccination status and access for people with disabilities</a:t>
            </a:r>
            <a:br>
              <a:rPr lang="en-US" sz="3600" b="0" dirty="0">
                <a:solidFill>
                  <a:srgbClr val="000000"/>
                </a:solidFill>
                <a:latin typeface="Calibri"/>
                <a:cs typeface="Calibri"/>
              </a:rPr>
            </a:br>
            <a:br>
              <a:rPr lang="en-US" sz="4800" b="0" i="1" dirty="0">
                <a:latin typeface="Calibri"/>
                <a:cs typeface="Calibri"/>
              </a:rPr>
            </a:br>
            <a:br>
              <a:rPr lang="en-US" sz="2800" dirty="0">
                <a:cs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Blythe Ryerson, PhD, MPH</a:t>
            </a:r>
            <a:b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Division Director (Acting) </a:t>
            </a:r>
            <a:b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Division of Human Development and Disability</a:t>
            </a:r>
            <a:b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88" y="5295643"/>
            <a:ext cx="10255624" cy="45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November 9, 2021</a:t>
            </a:r>
            <a:endParaRPr lang="en-US" sz="2400" dirty="0">
              <a:solidFill>
                <a:srgbClr val="000000"/>
              </a:solidFill>
            </a:endParaRPr>
          </a:p>
          <a:p>
            <a:pPr algn="r"/>
            <a:endParaRPr lang="en-US" sz="2200" dirty="0"/>
          </a:p>
          <a:p>
            <a:pPr algn="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23879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19F549F-1C53-4160-92CC-792D4918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Measuring Disability – HHS Standard</a:t>
            </a:r>
            <a:br>
              <a:rPr lang="en-US" dirty="0">
                <a:solidFill>
                  <a:srgbClr val="618E7C"/>
                </a:solidFill>
              </a:rPr>
            </a:br>
            <a:endParaRPr lang="en-US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094" y="1052171"/>
            <a:ext cx="11912906" cy="5119402"/>
          </a:xfrm>
        </p:spPr>
        <p:txBody>
          <a:bodyPr/>
          <a:lstStyle/>
          <a:p>
            <a:r>
              <a:rPr lang="en-US" sz="2600" dirty="0">
                <a:solidFill>
                  <a:srgbClr val="000000"/>
                </a:solidFill>
              </a:rPr>
              <a:t>HHS Implementation Guidance on Data Collection Standards for Race, Ethnicity, Sex, Primary Language, and </a:t>
            </a:r>
            <a:r>
              <a:rPr lang="en-US" sz="2600" b="1" u="sng" dirty="0">
                <a:solidFill>
                  <a:srgbClr val="9A3B26"/>
                </a:solidFill>
              </a:rPr>
              <a:t>Disability Status</a:t>
            </a:r>
            <a:r>
              <a:rPr lang="en-US" sz="2600" dirty="0"/>
              <a:t>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Are you blind or do you have serious difficulty </a:t>
            </a:r>
            <a:r>
              <a:rPr lang="en-US" sz="2400" b="1" dirty="0">
                <a:solidFill>
                  <a:srgbClr val="000000"/>
                </a:solidFill>
              </a:rPr>
              <a:t>seeing</a:t>
            </a:r>
            <a:r>
              <a:rPr lang="en-US" sz="2400" dirty="0">
                <a:solidFill>
                  <a:srgbClr val="000000"/>
                </a:solidFill>
              </a:rPr>
              <a:t>, even when wearing glasses?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Are you deaf or do you have serious difficulty </a:t>
            </a:r>
            <a:r>
              <a:rPr lang="en-US" sz="2400" b="1" dirty="0">
                <a:solidFill>
                  <a:srgbClr val="000000"/>
                </a:solidFill>
              </a:rPr>
              <a:t>hearing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5 years old or older: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Because of a physical, mental, or emotional condition, do you have serious difficulty </a:t>
            </a:r>
            <a:r>
              <a:rPr lang="en-US" sz="2400" b="1" dirty="0">
                <a:solidFill>
                  <a:srgbClr val="000000"/>
                </a:solidFill>
              </a:rPr>
              <a:t>concentrating, remembering, or making decisions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Do you have serious difficulty </a:t>
            </a:r>
            <a:r>
              <a:rPr lang="en-US" sz="2400" b="1" dirty="0">
                <a:solidFill>
                  <a:srgbClr val="000000"/>
                </a:solidFill>
              </a:rPr>
              <a:t>walking or climbing stairs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Do you have difficulty </a:t>
            </a:r>
            <a:r>
              <a:rPr lang="en-US" sz="2400" b="1" dirty="0">
                <a:solidFill>
                  <a:srgbClr val="000000"/>
                </a:solidFill>
              </a:rPr>
              <a:t>dressing or bathing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15 years old or older: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Because of a </a:t>
            </a:r>
            <a:r>
              <a:rPr lang="en-US" sz="2400" b="1" dirty="0">
                <a:solidFill>
                  <a:srgbClr val="000000"/>
                </a:solidFill>
              </a:rPr>
              <a:t>physical, mental, or emotional condition</a:t>
            </a:r>
            <a:r>
              <a:rPr lang="en-US" sz="2400" dirty="0">
                <a:solidFill>
                  <a:srgbClr val="000000"/>
                </a:solidFill>
              </a:rPr>
              <a:t>, do you have difficulty doing errands alone such as visiting a doctor’s office or shopping?</a:t>
            </a:r>
          </a:p>
          <a:p>
            <a:pPr marL="1219170" lvl="2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u="none" strike="noStrike" dirty="0">
              <a:solidFill>
                <a:srgbClr val="007D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-US" sz="1600" u="none" strike="noStrike" dirty="0">
                <a:solidFill>
                  <a:srgbClr val="007D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https://aspe.hhs.gov/reports/hhs-implementation-guidance-data-collection-standards-race-ethnicity-sex-primary-language-disability-0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397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820-C6B3-4552-8764-34CE51FA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49" y="3065557"/>
            <a:ext cx="11059884" cy="1162051"/>
          </a:xfrm>
        </p:spPr>
        <p:txBody>
          <a:bodyPr/>
          <a:lstStyle/>
          <a:p>
            <a:r>
              <a:rPr lang="en-US" dirty="0"/>
              <a:t>Disability Disparities in COVID-19 Vaccine Status &amp; Access</a:t>
            </a:r>
            <a:br>
              <a:rPr lang="en-US" dirty="0"/>
            </a:br>
            <a:r>
              <a:rPr lang="en-US" sz="2670" b="0" dirty="0"/>
              <a:t>National Immunization Survey</a:t>
            </a:r>
            <a:endParaRPr lang="en-US" sz="2670" b="0" i="1" dirty="0"/>
          </a:p>
        </p:txBody>
      </p:sp>
      <p:pic>
        <p:nvPicPr>
          <p:cNvPr id="5" name="Picture 4" descr="Woman wearing a mask and getting a vaccine">
            <a:extLst>
              <a:ext uri="{FF2B5EF4-FFF2-40B4-BE49-F238E27FC236}">
                <a16:creationId xmlns:a16="http://schemas.microsoft.com/office/drawing/2014/main" id="{24E8422C-BC55-4837-9262-B993452F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"/>
          <a:stretch/>
        </p:blipFill>
        <p:spPr>
          <a:xfrm>
            <a:off x="7059150" y="3646583"/>
            <a:ext cx="4367964" cy="29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91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Recent Publication</a:t>
            </a:r>
            <a:endParaRPr lang="en-US" b="0" i="1" dirty="0">
              <a:solidFill>
                <a:srgbClr val="618E7C"/>
              </a:solidFill>
            </a:endParaRPr>
          </a:p>
        </p:txBody>
      </p:sp>
      <p:grpSp>
        <p:nvGrpSpPr>
          <p:cNvPr id="4" name="Group 3" descr="Screen shot of front page of published Morbidity and Mortality Weekly Report.">
            <a:extLst>
              <a:ext uri="{FF2B5EF4-FFF2-40B4-BE49-F238E27FC236}">
                <a16:creationId xmlns:a16="http://schemas.microsoft.com/office/drawing/2014/main" id="{6426E5F7-16C1-494D-B06E-E391FF842306}"/>
              </a:ext>
            </a:extLst>
          </p:cNvPr>
          <p:cNvGrpSpPr/>
          <p:nvPr/>
        </p:nvGrpSpPr>
        <p:grpSpPr>
          <a:xfrm>
            <a:off x="852828" y="1545167"/>
            <a:ext cx="10486342" cy="3524536"/>
            <a:chOff x="852828" y="1545167"/>
            <a:chExt cx="10486342" cy="3524536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D69B57EB-1F4C-4547-8966-44C209F92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8" b="27845"/>
            <a:stretch/>
          </p:blipFill>
          <p:spPr>
            <a:xfrm>
              <a:off x="852828" y="3592375"/>
              <a:ext cx="10486342" cy="1477328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A01FBAFC-2A4C-45F3-8D72-5F149B47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51" y="1545167"/>
              <a:ext cx="10104697" cy="214219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AE2918-1834-4CC2-9058-5C008CDB30EA}"/>
              </a:ext>
            </a:extLst>
          </p:cNvPr>
          <p:cNvSpPr txBox="1"/>
          <p:nvPr/>
        </p:nvSpPr>
        <p:spPr>
          <a:xfrm>
            <a:off x="1043651" y="5445383"/>
            <a:ext cx="10104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Ryerson AB, Rice CE, Hung M, et al. Disparities in COVID-19 Vaccination Status, Intent, and Perceived Access for Noninstitutionalized Adults, by Disability Status — National Immunization Survey Adult COVID Module, United States, May 30–June 26, 2021. MMWR Morb Mortal Wkly Rep 2021;70:1365–1371. DOI: </a:t>
            </a:r>
            <a:r>
              <a:rPr lang="en-US" sz="1600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5"/>
              </a:rPr>
              <a:t>http://dx.doi.org/10.15585/mmwr.mm7039a2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99817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Adult COVID Module (ACM)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002419"/>
            <a:ext cx="10972800" cy="399833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National Immunization Survey is a group of surveys used to monitor vaccination coverage</a:t>
            </a:r>
          </a:p>
          <a:p>
            <a:r>
              <a:rPr lang="en-US" dirty="0">
                <a:solidFill>
                  <a:srgbClr val="000000"/>
                </a:solidFill>
              </a:rPr>
              <a:t>An Adult COVID Module was added in April 2021 in response to the COVID-19 pandemic</a:t>
            </a:r>
          </a:p>
          <a:p>
            <a:r>
              <a:rPr lang="en-US" dirty="0">
                <a:solidFill>
                  <a:srgbClr val="000000"/>
                </a:solidFill>
              </a:rPr>
              <a:t>Telephone interviews of adults ≥18 years of age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Random-digit-dialed sample of cell phones stratified by locality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Limited to non-institutionalized adults</a:t>
            </a:r>
          </a:p>
          <a:p>
            <a:endParaRPr lang="en-US" dirty="0"/>
          </a:p>
          <a:p>
            <a:endParaRPr lang="en-US" dirty="0"/>
          </a:p>
          <a:p>
            <a:pPr marL="1219170" lvl="2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u="none" strike="noStrike" dirty="0">
              <a:solidFill>
                <a:srgbClr val="007D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u="none" strike="noStrike" dirty="0">
                <a:solidFill>
                  <a:srgbClr val="007D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https://www.cdc.gov/vaccines/imz-managers/nis/about.html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658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ACM Measure of Disability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002419"/>
            <a:ext cx="10972800" cy="399833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 you have serious difficulty seeing, hearing, walking, remembering, making decisions, or communicating?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Yes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Don’t Know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Refused</a:t>
            </a:r>
          </a:p>
          <a:p>
            <a:pPr marL="1219170" lvl="2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u="none" strike="noStrike" dirty="0">
              <a:solidFill>
                <a:srgbClr val="007D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-US" sz="1600" u="none" strike="noStrike" dirty="0">
                <a:solidFill>
                  <a:srgbClr val="007D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https://www.cdc.gov/vaccines/imz-managers/nis/downloads/NIS-ACM-Questionnaire-Q2-2021_508.pdf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118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MMWR Methods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842623"/>
            <a:ext cx="10972800" cy="445558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Responses weighted to represent the non-institutional U.S. population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Calibrated to state-level vaccine administration data</a:t>
            </a:r>
          </a:p>
          <a:p>
            <a:r>
              <a:rPr lang="en-US" dirty="0">
                <a:solidFill>
                  <a:srgbClr val="000000"/>
                </a:solidFill>
              </a:rPr>
              <a:t>Unadjusted and age-adjusted analyses conducted to detect differences between adults with and without a disability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Percentages (t-tests)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Prevalence ratios (logistic regression and predictive marginals)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1991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https://www.cdc.gov/coronavirus/2019-ncov/need-extra-precautions/people-with-disabilities.html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https://www.cdc.gov/coronavirus/2019-ncov/need-extra-precautions/people-with-medical-conditions.html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1600" dirty="0">
              <a:solidFill>
                <a:srgbClr val="007D5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155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MMWR Results – Vaccination Coverage &amp; Intent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8482" y="1914566"/>
            <a:ext cx="10429681" cy="444974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9.4% of respondents reported having a disability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Adults with a disability were </a:t>
            </a:r>
            <a:r>
              <a:rPr lang="en-US" b="1" dirty="0">
                <a:solidFill>
                  <a:srgbClr val="000000"/>
                </a:solidFill>
              </a:rPr>
              <a:t>less likely to report receiving ≥1 dose of a COVID-19 vaccine</a:t>
            </a:r>
            <a:r>
              <a:rPr lang="en-US" dirty="0">
                <a:solidFill>
                  <a:srgbClr val="000000"/>
                </a:solidFill>
              </a:rPr>
              <a:t> (aPR=0.88, 95% CI:0.84</a:t>
            </a:r>
            <a:r>
              <a:rPr lang="en-US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0.93)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Adults with a disability were </a:t>
            </a:r>
            <a:r>
              <a:rPr lang="en-US" b="1" dirty="0">
                <a:solidFill>
                  <a:srgbClr val="000000"/>
                </a:solidFill>
              </a:rPr>
              <a:t>more likely to report they would get vaccinated</a:t>
            </a:r>
            <a:r>
              <a:rPr lang="en-US" dirty="0">
                <a:solidFill>
                  <a:srgbClr val="000000"/>
                </a:solidFill>
              </a:rPr>
              <a:t> (aPR=1.86, 95% CI: 1.43</a:t>
            </a:r>
            <a:r>
              <a:rPr lang="en-US" dirty="0">
                <a:solidFill>
                  <a:srgbClr val="00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–</a:t>
            </a:r>
            <a:r>
              <a:rPr lang="en-US" dirty="0">
                <a:solidFill>
                  <a:srgbClr val="000000"/>
                </a:solidFill>
              </a:rPr>
              <a:t>2.42)</a:t>
            </a:r>
          </a:p>
          <a:p>
            <a:pPr marL="1219170" lvl="2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048147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MMWR Results – Attitudes &amp; Perceptions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B9443-B67D-424A-AA9F-FA790E9CE46E}"/>
              </a:ext>
            </a:extLst>
          </p:cNvPr>
          <p:cNvSpPr txBox="1"/>
          <p:nvPr/>
        </p:nvSpPr>
        <p:spPr>
          <a:xfrm>
            <a:off x="928735" y="1417639"/>
            <a:ext cx="10577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Age-adjusted prevalence ratios of COVID-19 vaccine attitudes, perceptions, and recommendations among adults aged ≥18 years with a disability compared with adults without a disability, by COVID-19 vaccination status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Segoe UI Emoji" panose="020B0502040204020203" pitchFamily="34" charset="0"/>
              </a:rPr>
              <a:t>— National Immunization Survey Adult COVID Module, United States, May 30–June 26, 2021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4" name="Chart 3" descr="A plot of adjusted prevalence ratios of different responses to COVID-19 vaccine questions for unvaccinated people with disabilities compared to unvaccinated people without disabilities. Prevalence of the following was statistically significantly higher for unvaccinated people with disabilities: very or moderately concerned about getting COVID-19, COVID-19 vaccine is very or somewhat important for protection, many or almost all family and friends have received a COVID-19 vaccine, and health care provider recommended the COVID-19 vaccine.">
            <a:extLst>
              <a:ext uri="{FF2B5EF4-FFF2-40B4-BE49-F238E27FC236}">
                <a16:creationId xmlns:a16="http://schemas.microsoft.com/office/drawing/2014/main" id="{DC945746-D832-4E95-84B1-87F46DD03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136769"/>
              </p:ext>
            </p:extLst>
          </p:nvPr>
        </p:nvGraphicFramePr>
        <p:xfrm>
          <a:off x="1056743" y="2987299"/>
          <a:ext cx="10321447" cy="368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5352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1CDE91-C328-46CA-8D38-F723407D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MMWR Results – Experiences &amp; Difficulties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B9443-B67D-424A-AA9F-FA790E9CE46E}"/>
              </a:ext>
            </a:extLst>
          </p:cNvPr>
          <p:cNvSpPr txBox="1"/>
          <p:nvPr/>
        </p:nvSpPr>
        <p:spPr>
          <a:xfrm>
            <a:off x="936702" y="1417639"/>
            <a:ext cx="10577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Age-adjusted prevalence ratios of experiences and difficulties with getting COVID-19 vaccine among adults aged ≥18 years with a disability compared with adults without a disability, by COVID-19 vaccination status </a:t>
            </a:r>
            <a:r>
              <a:rPr lang="en-US" sz="2400" dirty="0">
                <a:solidFill>
                  <a:srgbClr val="000000"/>
                </a:solidFill>
                <a:ea typeface="Segoe UI Emoji" panose="020B0502040204020203" pitchFamily="34" charset="0"/>
              </a:rPr>
              <a:t>— National Immunization Survey Adult COVID Module, United States, May 30–June 26, 2021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 descr="A plot of adjusted prevalence ratios of different responses to COVID-19 vaccine questions for unvaccinated people with disabilities compared to unvaccinated people without disabilities. Prevalence of the following was statistically significantly higher for unvaccinated people with disabilities: Would be or was somewhat or very difficult to get the COVID-19 vaccine, getting an appointment online, not knowing where to get vaccinated, getting to vaccination sites, and vaccination sites not being open at convenient times">
            <a:extLst>
              <a:ext uri="{FF2B5EF4-FFF2-40B4-BE49-F238E27FC236}">
                <a16:creationId xmlns:a16="http://schemas.microsoft.com/office/drawing/2014/main" id="{DC945746-D832-4E95-84B1-87F46DD03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200145"/>
              </p:ext>
            </p:extLst>
          </p:nvPr>
        </p:nvGraphicFramePr>
        <p:xfrm>
          <a:off x="1064710" y="2987299"/>
          <a:ext cx="10321447" cy="341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2D7464-8908-48A3-85BB-6F8A59314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30846" y="6275584"/>
            <a:ext cx="481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Made/makes it difficult to get the COVID-19 vaccine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06F9CB70-3FDE-438C-ABCE-17F841E3A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386782" y="2439042"/>
            <a:ext cx="307778" cy="7365305"/>
          </a:xfrm>
          <a:prstGeom prst="leftBrace">
            <a:avLst/>
          </a:prstGeom>
          <a:ln>
            <a:solidFill>
              <a:srgbClr val="007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18E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0172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820-C6B3-4552-8764-34CE51FA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9" y="3279684"/>
            <a:ext cx="11059884" cy="1162051"/>
          </a:xfrm>
        </p:spPr>
        <p:txBody>
          <a:bodyPr/>
          <a:lstStyle/>
          <a:p>
            <a:r>
              <a:rPr lang="en-US" dirty="0"/>
              <a:t>Disability Disparities in COVID-19 Vaccine Status &amp; Access</a:t>
            </a:r>
            <a:br>
              <a:rPr lang="en-US" dirty="0"/>
            </a:br>
            <a:r>
              <a:rPr lang="en-US" sz="2670" b="0" dirty="0"/>
              <a:t>Household Pulse Survey</a:t>
            </a:r>
            <a:endParaRPr lang="en-US" sz="2670" b="0" i="1" dirty="0"/>
          </a:p>
        </p:txBody>
      </p:sp>
      <p:pic>
        <p:nvPicPr>
          <p:cNvPr id="5" name="Picture 4" descr="woman showing bandaid on arm after vaccine, wearing mask">
            <a:extLst>
              <a:ext uri="{FF2B5EF4-FFF2-40B4-BE49-F238E27FC236}">
                <a16:creationId xmlns:a16="http://schemas.microsoft.com/office/drawing/2014/main" id="{47072CED-7E4D-4A0C-9308-8AA8EF7D0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43" y="3860710"/>
            <a:ext cx="4064698" cy="2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26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Background on COVID-19 and people with disabilities</a:t>
            </a:r>
          </a:p>
          <a:p>
            <a:r>
              <a:rPr lang="en-US" dirty="0">
                <a:solidFill>
                  <a:srgbClr val="000000"/>
                </a:solidFill>
              </a:rPr>
              <a:t>Disability disparities in COVID-19 vaccine status and access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National Immunization Survey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Household Plus Survey</a:t>
            </a:r>
          </a:p>
          <a:p>
            <a:r>
              <a:rPr lang="en-US" dirty="0">
                <a:solidFill>
                  <a:srgbClr val="000000"/>
                </a:solidFill>
              </a:rPr>
              <a:t>Implications</a:t>
            </a:r>
          </a:p>
          <a:p>
            <a:r>
              <a:rPr lang="en-US" dirty="0">
                <a:solidFill>
                  <a:srgbClr val="000000"/>
                </a:solidFill>
              </a:rPr>
              <a:t>Conclusion</a:t>
            </a:r>
          </a:p>
        </p:txBody>
      </p:sp>
      <p:pic>
        <p:nvPicPr>
          <p:cNvPr id="5" name="Picture 4" descr="Collage of photos of people with their healthcare providers titled Disability is a part of vaccine equity">
            <a:extLst>
              <a:ext uri="{FF2B5EF4-FFF2-40B4-BE49-F238E27FC236}">
                <a16:creationId xmlns:a16="http://schemas.microsoft.com/office/drawing/2014/main" id="{F429884C-B5CC-47B1-B696-68ADE1AF9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11" y="3074835"/>
            <a:ext cx="5976766" cy="336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2163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Disability Data on CDC COVID Data Tracker</a:t>
            </a:r>
            <a:endParaRPr lang="en-US" b="0" i="1" dirty="0">
              <a:solidFill>
                <a:srgbClr val="618E7C"/>
              </a:solidFill>
            </a:endParaRPr>
          </a:p>
        </p:txBody>
      </p:sp>
      <p:pic>
        <p:nvPicPr>
          <p:cNvPr id="9" name="Picture 8" descr="Screen shot of CDC's COVID Data Tracker Home Page containing graphical user interface, text, and application">
            <a:extLst>
              <a:ext uri="{FF2B5EF4-FFF2-40B4-BE49-F238E27FC236}">
                <a16:creationId xmlns:a16="http://schemas.microsoft.com/office/drawing/2014/main" id="{EBCCF858-D1E8-4177-A007-F6F245A13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" y="1434740"/>
            <a:ext cx="12002117" cy="466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4FC3B-FC39-454B-B24B-4014E59D8BFB}"/>
              </a:ext>
            </a:extLst>
          </p:cNvPr>
          <p:cNvSpPr txBox="1"/>
          <p:nvPr/>
        </p:nvSpPr>
        <p:spPr>
          <a:xfrm>
            <a:off x="-18740" y="6244807"/>
            <a:ext cx="1211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none" strike="noStrike" dirty="0">
                <a:solidFill>
                  <a:srgbClr val="007D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https://covid.cdc.gov/covid-data-tracker/#datatracker-home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73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Household Pulse Survey (HPS)</a:t>
            </a:r>
            <a:endParaRPr lang="en-US" b="0" i="1" dirty="0">
              <a:solidFill>
                <a:srgbClr val="618E7C"/>
              </a:solidFill>
            </a:endParaRPr>
          </a:p>
        </p:txBody>
      </p:sp>
      <p:pic>
        <p:nvPicPr>
          <p:cNvPr id="5" name="Picture 4" descr="Logo for United States Census Bureau">
            <a:extLst>
              <a:ext uri="{FF2B5EF4-FFF2-40B4-BE49-F238E27FC236}">
                <a16:creationId xmlns:a16="http://schemas.microsoft.com/office/drawing/2014/main" id="{BAD778D1-9750-4E6A-BE1B-B51BC93B79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69" y="421234"/>
            <a:ext cx="1987370" cy="802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608881"/>
            <a:ext cx="10972800" cy="43918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20-minute online survey of adults ≥ 18 years of age on how the pandemic is impacting households across the country from a social and economic perspective</a:t>
            </a:r>
          </a:p>
          <a:p>
            <a:r>
              <a:rPr lang="en-US" dirty="0">
                <a:solidFill>
                  <a:srgbClr val="000000"/>
                </a:solidFill>
              </a:rPr>
              <a:t>Sponsored by the U.S. Census Bureau</a:t>
            </a:r>
          </a:p>
          <a:p>
            <a:r>
              <a:rPr lang="en-US" dirty="0">
                <a:solidFill>
                  <a:srgbClr val="000000"/>
                </a:solidFill>
              </a:rPr>
              <a:t>Study sample generated from the Census’ Master Address File  </a:t>
            </a:r>
          </a:p>
          <a:p>
            <a:r>
              <a:rPr lang="en-US" dirty="0">
                <a:solidFill>
                  <a:srgbClr val="000000"/>
                </a:solidFill>
              </a:rPr>
              <a:t>Individuals were contacted by phone/email and invited to complete the online questionnaire</a:t>
            </a:r>
          </a:p>
          <a:p>
            <a:r>
              <a:rPr lang="en-US" dirty="0">
                <a:solidFill>
                  <a:srgbClr val="000000"/>
                </a:solidFill>
              </a:rPr>
              <a:t>In collaboration with CDC, disability questions were added in the 3</a:t>
            </a:r>
            <a:r>
              <a:rPr lang="en-US" baseline="30000" dirty="0">
                <a:solidFill>
                  <a:srgbClr val="000000"/>
                </a:solidFill>
              </a:rPr>
              <a:t>rd</a:t>
            </a:r>
            <a:r>
              <a:rPr lang="en-US" dirty="0">
                <a:solidFill>
                  <a:srgbClr val="000000"/>
                </a:solidFill>
              </a:rPr>
              <a:t> phase of the survey, starting April 14, 2021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1219170" lvl="2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u="none" strike="noStrike" dirty="0">
              <a:solidFill>
                <a:srgbClr val="007D5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u="none" strike="noStrike" dirty="0">
                <a:solidFill>
                  <a:srgbClr val="007D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https://www.census.gov/data/experimental-data-products/household-pulse-survey.html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23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076A-40AC-4414-ADCA-7A88EB14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HPS Disability Questions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D2544-9F7B-4F5E-91ED-A4712B407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1277600" cy="104239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Collecting 4 of the 6 Washington Group Short Set on Functioning questions</a:t>
            </a:r>
          </a:p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E988E0-9F43-4499-AFCD-EB849FEA818E}"/>
              </a:ext>
            </a:extLst>
          </p:cNvPr>
          <p:cNvSpPr txBox="1">
            <a:spLocks/>
          </p:cNvSpPr>
          <p:nvPr/>
        </p:nvSpPr>
        <p:spPr bwMode="auto">
          <a:xfrm>
            <a:off x="609600" y="2344774"/>
            <a:ext cx="6219217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000000"/>
                </a:solidFill>
              </a:rPr>
              <a:t>Do you have difficulty </a:t>
            </a:r>
            <a:r>
              <a:rPr lang="en-US" sz="2400" b="1" dirty="0">
                <a:solidFill>
                  <a:srgbClr val="000000"/>
                </a:solidFill>
              </a:rPr>
              <a:t>seeing</a:t>
            </a:r>
            <a:r>
              <a:rPr lang="en-US" sz="2400" dirty="0">
                <a:solidFill>
                  <a:srgbClr val="000000"/>
                </a:solidFill>
              </a:rPr>
              <a:t>, even when wearing glasses?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Do you have difficulty </a:t>
            </a:r>
            <a:r>
              <a:rPr lang="en-US" sz="2400" b="1" dirty="0">
                <a:solidFill>
                  <a:srgbClr val="000000"/>
                </a:solidFill>
              </a:rPr>
              <a:t>hearing</a:t>
            </a:r>
            <a:r>
              <a:rPr lang="en-US" sz="2400" dirty="0">
                <a:solidFill>
                  <a:srgbClr val="000000"/>
                </a:solidFill>
              </a:rPr>
              <a:t>, even when using a hearing aid?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Do you have difficulty </a:t>
            </a:r>
            <a:r>
              <a:rPr lang="en-US" sz="2400" b="1" dirty="0">
                <a:solidFill>
                  <a:srgbClr val="000000"/>
                </a:solidFill>
              </a:rPr>
              <a:t>remembering or concentrating</a:t>
            </a:r>
            <a:r>
              <a:rPr lang="en-US" sz="2400" dirty="0">
                <a:solidFill>
                  <a:srgbClr val="000000"/>
                </a:solidFill>
              </a:rPr>
              <a:t>?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Do you have difficulty </a:t>
            </a:r>
            <a:r>
              <a:rPr lang="en-US" sz="2400" b="1" dirty="0">
                <a:solidFill>
                  <a:srgbClr val="000000"/>
                </a:solidFill>
              </a:rPr>
              <a:t>walking or climbing stairs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9B996B4-ACD8-42D4-B402-62BC33682D5A}"/>
              </a:ext>
            </a:extLst>
          </p:cNvPr>
          <p:cNvSpPr txBox="1">
            <a:spLocks/>
          </p:cNvSpPr>
          <p:nvPr/>
        </p:nvSpPr>
        <p:spPr bwMode="auto">
          <a:xfrm>
            <a:off x="7247106" y="2961265"/>
            <a:ext cx="4014280" cy="196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9775" lvl="1" indent="-2238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No – no difficulty</a:t>
            </a:r>
          </a:p>
          <a:p>
            <a:pPr marL="739775" lvl="1" indent="-2238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Yes – some difficulty</a:t>
            </a:r>
          </a:p>
          <a:p>
            <a:pPr marL="739775" lvl="1" indent="-2238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Yes – a lot of difficulty</a:t>
            </a:r>
          </a:p>
          <a:p>
            <a:pPr marL="739775" lvl="1" indent="-2238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Cannot do at 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F3C437E-631A-4599-AC53-86CE80359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8817" y="2378458"/>
            <a:ext cx="418289" cy="3132307"/>
          </a:xfrm>
          <a:prstGeom prst="rightBrace">
            <a:avLst/>
          </a:prstGeom>
          <a:ln w="25400">
            <a:solidFill>
              <a:srgbClr val="005D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69BB3-0BF2-4B84-B6E9-EDA29E1A6DD8}"/>
              </a:ext>
            </a:extLst>
          </p:cNvPr>
          <p:cNvSpPr txBox="1"/>
          <p:nvPr/>
        </p:nvSpPr>
        <p:spPr>
          <a:xfrm>
            <a:off x="2" y="6098212"/>
            <a:ext cx="1199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</a:rPr>
              <a:t>https://www.washingtongroup-disability.com/fileadmin/uploads/wg/Documents/Questions/Washington_Group_Questionnaire__1_-_WG_Short_Set_on_Functioning.pdf</a:t>
            </a:r>
          </a:p>
        </p:txBody>
      </p:sp>
    </p:spTree>
    <p:extLst>
      <p:ext uri="{BB962C8B-B14F-4D97-AF65-F5344CB8AC3E}">
        <p14:creationId xmlns:p14="http://schemas.microsoft.com/office/powerpoint/2010/main" val="37346033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HPS Methods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750829"/>
            <a:ext cx="10972800" cy="4391869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New random samples are selected and released for each survey wave, and responses are accepted during the data collection period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Responses weighted to represent the non-institutional U.S. population</a:t>
            </a:r>
          </a:p>
          <a:p>
            <a:endParaRPr lang="en-US" dirty="0"/>
          </a:p>
          <a:p>
            <a:pPr marL="1219170" lvl="2" indent="0">
              <a:buNone/>
            </a:pPr>
            <a:r>
              <a:rPr lang="en-US" sz="2000" dirty="0"/>
              <a:t>	</a:t>
            </a:r>
          </a:p>
        </p:txBody>
      </p:sp>
      <p:pic>
        <p:nvPicPr>
          <p:cNvPr id="6" name="Picture 5" descr="illustrated graphic of different people wearing masks">
            <a:extLst>
              <a:ext uri="{FF2B5EF4-FFF2-40B4-BE49-F238E27FC236}">
                <a16:creationId xmlns:a16="http://schemas.microsoft.com/office/drawing/2014/main" id="{1CF61ABC-0309-46CD-9E97-24F5E5E65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0" y="4287084"/>
            <a:ext cx="11753859" cy="2019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0" y="6306611"/>
            <a:ext cx="1211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none" strike="noStrike" dirty="0">
                <a:solidFill>
                  <a:srgbClr val="007D5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https://www.census.gov/programs-surveys/household-pulse-survey.html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3404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HPS Disability &amp; Vaccination Results – by Age Group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E7ECD-A1D0-4057-A389-C35573922A91}"/>
              </a:ext>
            </a:extLst>
          </p:cNvPr>
          <p:cNvSpPr txBox="1"/>
          <p:nvPr/>
        </p:nvSpPr>
        <p:spPr>
          <a:xfrm>
            <a:off x="928735" y="1417639"/>
            <a:ext cx="10577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Reported receipt of 1 or more doses of COVID-19 vaccine among adults age ≥18 years by disability status and age group, Household Pulse Survey, conducted September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egoe UI Emoji" panose="020B0502040204020203" pitchFamily="34" charset="0"/>
                <a:cs typeface="+mn-cs"/>
              </a:rPr>
              <a:t>–September 27, 2021, United States*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Chart 4" descr="Bar graph showing proportion of adults reporting receipt of at least 1 dose of the COVID-19 vaccine by disability status and age group. Regardless of age, adults with a disability were less likely to report having received the vaccine than adults without a disability.">
            <a:extLst>
              <a:ext uri="{FF2B5EF4-FFF2-40B4-BE49-F238E27FC236}">
                <a16:creationId xmlns:a16="http://schemas.microsoft.com/office/drawing/2014/main" id="{D6244022-763C-4D79-8570-AF7AA1C90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593"/>
              </p:ext>
            </p:extLst>
          </p:nvPr>
        </p:nvGraphicFramePr>
        <p:xfrm>
          <a:off x="973954" y="2603573"/>
          <a:ext cx="10487026" cy="342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761F7E-06C5-4E39-96A5-F5F723B3B092}"/>
              </a:ext>
            </a:extLst>
          </p:cNvPr>
          <p:cNvSpPr txBox="1"/>
          <p:nvPr/>
        </p:nvSpPr>
        <p:spPr>
          <a:xfrm>
            <a:off x="935855" y="5836602"/>
            <a:ext cx="102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Online Pulse data are updated approximately every 2 weeks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D5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https://covid.cdc.gov/covid-data-tracker/#vaccinations-disability-status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accessed 10/18/2021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A3B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5285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256579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HPS Disability &amp; Vaccination Results – by Disability Type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E7ECD-A1D0-4057-A389-C35573922A91}"/>
              </a:ext>
            </a:extLst>
          </p:cNvPr>
          <p:cNvSpPr txBox="1"/>
          <p:nvPr/>
        </p:nvSpPr>
        <p:spPr>
          <a:xfrm>
            <a:off x="928735" y="1417639"/>
            <a:ext cx="10577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Reported receipt of 1 or more doses of COVID-19 vaccine among adults age ≥18 years by disability status and disability type, Household Pulse Survey, conducted September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egoe UI Emoji" panose="020B0502040204020203" pitchFamily="34" charset="0"/>
                <a:cs typeface="+mn-cs"/>
              </a:rPr>
              <a:t>–September 27, 2021, United States*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Chart 4" descr="Bar graph showing proportion of adults reporting receipt of at least 1 dose of the COVID-19 vaccine by disability status and disability type. Regardless of seeing, hearing, mobility, or cognition disability type, adults with a disability were less likely to report having received the vaccine than adults without a disability.">
            <a:extLst>
              <a:ext uri="{FF2B5EF4-FFF2-40B4-BE49-F238E27FC236}">
                <a16:creationId xmlns:a16="http://schemas.microsoft.com/office/drawing/2014/main" id="{D6244022-763C-4D79-8570-AF7AA1C90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855873"/>
              </p:ext>
            </p:extLst>
          </p:nvPr>
        </p:nvGraphicFramePr>
        <p:xfrm>
          <a:off x="973954" y="2605162"/>
          <a:ext cx="10487026" cy="342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761F7E-06C5-4E39-96A5-F5F723B3B092}"/>
              </a:ext>
            </a:extLst>
          </p:cNvPr>
          <p:cNvSpPr txBox="1"/>
          <p:nvPr/>
        </p:nvSpPr>
        <p:spPr>
          <a:xfrm>
            <a:off x="928735" y="5836602"/>
            <a:ext cx="102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Online Pulse data are updated approximately every 2 weeks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D3B1-51BD-4F55-9CB5-FE2349AAA8C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D5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https://covid.cdc.gov/covid-data-tracker/#vaccinations-disability-status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accessed 10/18/2021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A3B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797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06FC-6082-4526-8AC8-5FDDA63B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HPS Disability &amp; Vaccination Results – by Intent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3DFBD-A156-4FB5-B45E-3C0CFC6C0E4C}"/>
              </a:ext>
            </a:extLst>
          </p:cNvPr>
          <p:cNvSpPr txBox="1"/>
          <p:nvPr/>
        </p:nvSpPr>
        <p:spPr>
          <a:xfrm>
            <a:off x="928735" y="1417639"/>
            <a:ext cx="10577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Reported receipt of 1 or more doses of COVID-19 vaccine and intention to get vaccinated among adults age ≥18 years by disability status, Household Pulse Survey, conducted September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–September 27, 2021, United States*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 descr="Pie chart showing proportion of adults with a disability in different vaccine intention group: 80.9% vaccinated, 1.4% definitely plan to get vaccinated, 5.5% probably will get vaccinated or are unsure, and 12.1% probably or definitely will not get vaccinated.">
            <a:extLst>
              <a:ext uri="{FF2B5EF4-FFF2-40B4-BE49-F238E27FC236}">
                <a16:creationId xmlns:a16="http://schemas.microsoft.com/office/drawing/2014/main" id="{B2B61C35-F07A-414B-A0B1-18F3781E2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768986"/>
              </p:ext>
            </p:extLst>
          </p:nvPr>
        </p:nvGraphicFramePr>
        <p:xfrm>
          <a:off x="1235902" y="2617968"/>
          <a:ext cx="4860098" cy="365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Pie chart showing proportion of adults without a disability in different vaccine intention group: 85.1% vaccinated, 1.1% definitely plan to get vaccinated, 4.6% probably will get vaccinated or are unsure, and 9.2% probably or definitely will not get vaccinated.">
            <a:extLst>
              <a:ext uri="{FF2B5EF4-FFF2-40B4-BE49-F238E27FC236}">
                <a16:creationId xmlns:a16="http://schemas.microsoft.com/office/drawing/2014/main" id="{D8408E63-C6A2-4E5C-8D70-CF811ACD5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813970"/>
              </p:ext>
            </p:extLst>
          </p:nvPr>
        </p:nvGraphicFramePr>
        <p:xfrm>
          <a:off x="5950504" y="2617968"/>
          <a:ext cx="4739124" cy="365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63D4C2-AAAF-45C9-B045-F4C316F204EA}"/>
              </a:ext>
            </a:extLst>
          </p:cNvPr>
          <p:cNvSpPr txBox="1"/>
          <p:nvPr/>
        </p:nvSpPr>
        <p:spPr>
          <a:xfrm>
            <a:off x="935855" y="5855481"/>
            <a:ext cx="1024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Online Pulse data are updated approximately every 2 weeks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22E74-F2D8-4D11-B798-7D1F87EE83A4}"/>
              </a:ext>
            </a:extLst>
          </p:cNvPr>
          <p:cNvSpPr txBox="1"/>
          <p:nvPr/>
        </p:nvSpPr>
        <p:spPr>
          <a:xfrm>
            <a:off x="2" y="6086314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D5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https://covid.cdc.gov/covid-data-tracker/#vaccinations-disability-status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D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9A3B2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accessed 10/18/2021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9A3B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572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E9C1A8-0355-49CD-BCAF-E93E79D6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NIS-ACM and HPS Limitations</a:t>
            </a: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C2409-EC3C-4988-A3A2-91D61A4D1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456" y="1545167"/>
            <a:ext cx="8571122" cy="4455584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Self-report vaccination coverage higher than administrative sources*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Self-report may not accurately reflect actual vaccination status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Low response rates (18.9% for NIS; 9% for Pulse)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Exclusion of certain households and institutionalized populations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Still a strong positive association between data sources – important supplement for comparing relative coverage among subpopulations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Unvalidated (NIS) or incomplete (Pulse) disability status measurement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25421-1A62-48BD-A470-5418DD35ADFB}"/>
              </a:ext>
            </a:extLst>
          </p:cNvPr>
          <p:cNvSpPr txBox="1"/>
          <p:nvPr/>
        </p:nvSpPr>
        <p:spPr>
          <a:xfrm>
            <a:off x="8868579" y="633638"/>
            <a:ext cx="3123398" cy="313932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14300" indent="-11430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*COVID-19 vaccination administrative data can come from: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Immunization information systems (IIS), 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Vaccine Administration Management System (VAMS), and/or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Direct data submissions from federal agencies and pharmacies </a:t>
            </a:r>
          </a:p>
        </p:txBody>
      </p:sp>
      <p:pic>
        <p:nvPicPr>
          <p:cNvPr id="7" name="Picture 6" descr="Chart, scatter chart showing relatively strong correlation between household pulse survey vaccination data and administrative vaccination data.">
            <a:extLst>
              <a:ext uri="{FF2B5EF4-FFF2-40B4-BE49-F238E27FC236}">
                <a16:creationId xmlns:a16="http://schemas.microsoft.com/office/drawing/2014/main" id="{DE982751-2C3C-4720-836D-5A8EAE6F8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30" y="3966503"/>
            <a:ext cx="3523729" cy="2257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CA17E-FCAD-448C-9AB5-E723D007EC8D}"/>
              </a:ext>
            </a:extLst>
          </p:cNvPr>
          <p:cNvSpPr txBox="1"/>
          <p:nvPr/>
        </p:nvSpPr>
        <p:spPr>
          <a:xfrm>
            <a:off x="2" y="6098212"/>
            <a:ext cx="1199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rgbClr val="007D57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</a:rPr>
              <a:t>https://www.cdc.gov/vaccines/imz-managers/coverage/adultvaxview/pubs-resources/covid19-coverage-estimates-comparison.html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33857627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820-C6B3-4552-8764-34CE51FA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09" y="2244891"/>
            <a:ext cx="11059884" cy="1162051"/>
          </a:xfrm>
        </p:spPr>
        <p:txBody>
          <a:bodyPr/>
          <a:lstStyle/>
          <a:p>
            <a:r>
              <a:rPr lang="en-US" dirty="0"/>
              <a:t>Implications</a:t>
            </a:r>
            <a:endParaRPr lang="en-US" sz="3600" i="1" dirty="0"/>
          </a:p>
        </p:txBody>
      </p:sp>
      <p:pic>
        <p:nvPicPr>
          <p:cNvPr id="5" name="Picture 4" descr="A person wearing a mask">
            <a:extLst>
              <a:ext uri="{FF2B5EF4-FFF2-40B4-BE49-F238E27FC236}">
                <a16:creationId xmlns:a16="http://schemas.microsoft.com/office/drawing/2014/main" id="{2A2C7BA7-F4A0-4FFA-A6BD-2706B59E8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51" y="2244891"/>
            <a:ext cx="4614383" cy="30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395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98369"/>
            <a:ext cx="12250757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Disability Disparities in COVID-19 Vaccine Coverage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58038"/>
            <a:ext cx="7003055" cy="43918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Compared to adults without a disability, adults with a disability: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Had lower COVID-19 vaccination coverage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Were less hesitant to get vaccinated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Were more likely to think the vaccine is important for protection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There might be potential for increasing vaccination coverage for adults with a disability</a:t>
            </a:r>
          </a:p>
          <a:p>
            <a:pPr marL="1219170" lvl="2" indent="0">
              <a:buNone/>
            </a:pPr>
            <a:r>
              <a:rPr lang="en-US" sz="2000" dirty="0"/>
              <a:t>	</a:t>
            </a:r>
          </a:p>
        </p:txBody>
      </p:sp>
      <p:pic>
        <p:nvPicPr>
          <p:cNvPr id="4" name="Picture 3" descr="A person wearing glasses showing bandaid on arm after getting vaccine">
            <a:extLst>
              <a:ext uri="{FF2B5EF4-FFF2-40B4-BE49-F238E27FC236}">
                <a16:creationId xmlns:a16="http://schemas.microsoft.com/office/drawing/2014/main" id="{666CBAF7-7C2F-4E30-A405-5248950DB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28175"/>
          <a:stretch/>
        </p:blipFill>
        <p:spPr>
          <a:xfrm>
            <a:off x="7990901" y="1630496"/>
            <a:ext cx="4043191" cy="343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83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820-C6B3-4552-8764-34CE51FA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09" y="2244891"/>
            <a:ext cx="11059884" cy="1162051"/>
          </a:xfrm>
        </p:spPr>
        <p:txBody>
          <a:bodyPr/>
          <a:lstStyle/>
          <a:p>
            <a:r>
              <a:rPr lang="en-US" dirty="0"/>
              <a:t>Background</a:t>
            </a:r>
            <a:endParaRPr lang="en-US" sz="3600" i="1" dirty="0"/>
          </a:p>
        </p:txBody>
      </p:sp>
      <p:pic>
        <p:nvPicPr>
          <p:cNvPr id="5" name="Picture 4" descr="woman wearing a mask showing bandaid on arm after vaccine">
            <a:extLst>
              <a:ext uri="{FF2B5EF4-FFF2-40B4-BE49-F238E27FC236}">
                <a16:creationId xmlns:a16="http://schemas.microsoft.com/office/drawing/2014/main" id="{A1FAF5A3-A76F-49A6-B12E-98205ECA7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61" y="1667578"/>
            <a:ext cx="5654799" cy="3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2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2" y="-253388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Disability Disparities in COVID-19 Vaccine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230" y="968661"/>
            <a:ext cx="8028544" cy="4391869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Compared to adults without a disability, adults with a disability: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Anticipated or experienced more difficulty obtaining a vaccination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Getting an appointment online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Not knowing where to get vaccinated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Getting to vaccination sites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Vaccination sites not being open at convenient times</a:t>
            </a:r>
            <a:endParaRPr lang="en-US" sz="2000" dirty="0"/>
          </a:p>
        </p:txBody>
      </p:sp>
      <p:pic>
        <p:nvPicPr>
          <p:cNvPr id="7" name="Picture 6" descr="A man in a wheelchair cutting a potato in a kitchen">
            <a:extLst>
              <a:ext uri="{FF2B5EF4-FFF2-40B4-BE49-F238E27FC236}">
                <a16:creationId xmlns:a16="http://schemas.microsoft.com/office/drawing/2014/main" id="{2370E0E2-DFCB-4721-B3E9-B4BB94892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4" y="2109720"/>
            <a:ext cx="3692946" cy="246196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6DD27A-7397-4FB7-8B1B-8302BDFC39FB}"/>
              </a:ext>
            </a:extLst>
          </p:cNvPr>
          <p:cNvSpPr txBox="1">
            <a:spLocks/>
          </p:cNvSpPr>
          <p:nvPr/>
        </p:nvSpPr>
        <p:spPr bwMode="auto">
          <a:xfrm>
            <a:off x="367230" y="5365121"/>
            <a:ext cx="11457540" cy="155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Reducing barriers to scheduling and making vaccination sites more accessible might improve vaccination rates among people with disabilities</a:t>
            </a:r>
          </a:p>
          <a:p>
            <a:pPr marL="1219170" lvl="2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067423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07" y="-141982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What can be done?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347" y="1192554"/>
            <a:ext cx="10972800" cy="4472892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Improved accessibility of COVID-19 health messages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American Sign Language (ASL)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Braille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Easy-to-read formats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Low literacy formats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Make vaccination registration and scheduling websites more accessible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Provide call-lines for people unable to navigate or use online systems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Ensure people have access to fully accessible vaccination services such as: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ASL interpreters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Providers trained to work with people with intellectual or other developmental disabilities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Provide options for in-home vaccination or accessible transportation services</a:t>
            </a:r>
          </a:p>
          <a:p>
            <a:pPr marL="1219170" lvl="2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4" name="Picture 3" descr="woman wearing a mask showing bandaid on arm after vaccine">
            <a:extLst>
              <a:ext uri="{FF2B5EF4-FFF2-40B4-BE49-F238E27FC236}">
                <a16:creationId xmlns:a16="http://schemas.microsoft.com/office/drawing/2014/main" id="{327EA6ED-95F6-4C2E-A85B-20AF5AC75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81" y="599052"/>
            <a:ext cx="3201766" cy="2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97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39" y="340257"/>
            <a:ext cx="10972800" cy="848299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CDC’s Efforts to Improve Vaccination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16" y="1595639"/>
            <a:ext cx="11486851" cy="4391869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Adaptation of COVID-19 health messages into more accessible formats</a:t>
            </a: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Providing </a:t>
            </a:r>
            <a:r>
              <a:rPr lang="en-US" sz="24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Strategies for Reaching People with Limited Access to COVID-19 Vaccines based on feedback from listening sessions with jurisdictions</a:t>
            </a:r>
          </a:p>
          <a:p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Approximately $100M provided to Administration for Community Living to: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Create national Disability Information and Access Line (DIAL)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Provide grants to aging/</a:t>
            </a:r>
            <a:r>
              <a:rPr lang="en-US" sz="2400" dirty="0">
                <a:solidFill>
                  <a:srgbClr val="000000"/>
                </a:solidFill>
              </a:rPr>
              <a:t>disability networks in all states and territories to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Aid with scheduling appointments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Providing direct support services needed to attend appointments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Providing transportation to vaccination sites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Connecting persons unable to leave their homes independently to in-home vaccination options	</a:t>
            </a:r>
          </a:p>
        </p:txBody>
      </p:sp>
    </p:spTree>
    <p:extLst>
      <p:ext uri="{BB962C8B-B14F-4D97-AF65-F5344CB8AC3E}">
        <p14:creationId xmlns:p14="http://schemas.microsoft.com/office/powerpoint/2010/main" val="56696459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820-C6B3-4552-8764-34CE51FA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6" y="2682365"/>
            <a:ext cx="11059884" cy="1162051"/>
          </a:xfrm>
        </p:spPr>
        <p:txBody>
          <a:bodyPr/>
          <a:lstStyle/>
          <a:p>
            <a:r>
              <a:rPr lang="en-US" dirty="0"/>
              <a:t>Conclusion</a:t>
            </a:r>
            <a:endParaRPr lang="en-US" sz="3600" i="1" dirty="0"/>
          </a:p>
        </p:txBody>
      </p:sp>
      <p:pic>
        <p:nvPicPr>
          <p:cNvPr id="5" name="Picture 4" descr="Group of young adults touching elbows and wearing masks">
            <a:extLst>
              <a:ext uri="{FF2B5EF4-FFF2-40B4-BE49-F238E27FC236}">
                <a16:creationId xmlns:a16="http://schemas.microsoft.com/office/drawing/2014/main" id="{77917F30-E4C5-43B0-8CFE-ACB6BA196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36" y="1851046"/>
            <a:ext cx="5724309" cy="38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209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47" y="-144002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347" y="1311426"/>
            <a:ext cx="10972800" cy="43918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People with disabilities are at increased risk for COVID-19 related illness and death.</a:t>
            </a:r>
          </a:p>
          <a:p>
            <a:r>
              <a:rPr lang="en-US" dirty="0">
                <a:solidFill>
                  <a:srgbClr val="000000"/>
                </a:solidFill>
              </a:rPr>
              <a:t>Compared to adults without a disability, those with a disability are less likely to report having had a COVID-19 vaccine, despite being less likely to report hesitancy.</a:t>
            </a:r>
          </a:p>
          <a:p>
            <a:r>
              <a:rPr lang="en-US" dirty="0">
                <a:solidFill>
                  <a:srgbClr val="000000"/>
                </a:solidFill>
              </a:rPr>
              <a:t>Adults with a disability report more difficulties obtaining a COVID-19 vaccine than adults without a disability.</a:t>
            </a:r>
          </a:p>
          <a:p>
            <a:r>
              <a:rPr lang="en-US" dirty="0">
                <a:solidFill>
                  <a:srgbClr val="000000"/>
                </a:solidFill>
              </a:rPr>
              <a:t>Reducing barriers to scheduling and making vaccinations sites more accessible might improve COVID-19 vaccination coverage among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392473383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Acknowledgements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608881"/>
            <a:ext cx="3858228" cy="43918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Cathy Rice</a:t>
            </a:r>
          </a:p>
          <a:p>
            <a:r>
              <a:rPr lang="en-US" dirty="0">
                <a:solidFill>
                  <a:srgbClr val="000000"/>
                </a:solidFill>
              </a:rPr>
              <a:t>Mei-Chuan Hung</a:t>
            </a:r>
          </a:p>
          <a:p>
            <a:r>
              <a:rPr lang="en-US" dirty="0">
                <a:solidFill>
                  <a:srgbClr val="000000"/>
                </a:solidFill>
              </a:rPr>
              <a:t>Suchita Patel</a:t>
            </a:r>
          </a:p>
          <a:p>
            <a:r>
              <a:rPr lang="en-US" dirty="0">
                <a:solidFill>
                  <a:srgbClr val="000000"/>
                </a:solidFill>
              </a:rPr>
              <a:t>Julie Weeks</a:t>
            </a:r>
          </a:p>
          <a:p>
            <a:r>
              <a:rPr lang="en-US" dirty="0">
                <a:solidFill>
                  <a:srgbClr val="000000"/>
                </a:solidFill>
              </a:rPr>
              <a:t>Jennifer Kriss</a:t>
            </a:r>
          </a:p>
          <a:p>
            <a:r>
              <a:rPr lang="en-US" dirty="0">
                <a:solidFill>
                  <a:srgbClr val="000000"/>
                </a:solidFill>
              </a:rPr>
              <a:t>Georgina Peacock</a:t>
            </a:r>
          </a:p>
          <a:p>
            <a:r>
              <a:rPr lang="en-US" dirty="0">
                <a:solidFill>
                  <a:srgbClr val="000000"/>
                </a:solidFill>
              </a:rPr>
              <a:t>Pent-Jun Lu</a:t>
            </a:r>
          </a:p>
          <a:p>
            <a:r>
              <a:rPr lang="en-US" dirty="0">
                <a:solidFill>
                  <a:srgbClr val="000000"/>
                </a:solidFill>
              </a:rPr>
              <a:t>Amimah Asif</a:t>
            </a:r>
          </a:p>
          <a:p>
            <a:r>
              <a:rPr lang="en-US" dirty="0">
                <a:solidFill>
                  <a:srgbClr val="000000"/>
                </a:solidFill>
              </a:rPr>
              <a:t>Hannah Jackson</a:t>
            </a:r>
          </a:p>
          <a:p>
            <a:r>
              <a:rPr lang="en-US" dirty="0">
                <a:solidFill>
                  <a:srgbClr val="000000"/>
                </a:solidFill>
              </a:rPr>
              <a:t>Jim Singleton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F20D75-C3E6-49FD-90DB-F4D59C10435E}"/>
              </a:ext>
            </a:extLst>
          </p:cNvPr>
          <p:cNvSpPr txBox="1">
            <a:spLocks/>
          </p:cNvSpPr>
          <p:nvPr/>
        </p:nvSpPr>
        <p:spPr bwMode="auto">
          <a:xfrm>
            <a:off x="4166886" y="1608880"/>
            <a:ext cx="3858228" cy="43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Julia Falvey</a:t>
            </a:r>
          </a:p>
          <a:p>
            <a:r>
              <a:rPr lang="en-US" dirty="0">
                <a:solidFill>
                  <a:srgbClr val="000000"/>
                </a:solidFill>
              </a:rPr>
              <a:t>Carla Black</a:t>
            </a:r>
          </a:p>
          <a:p>
            <a:r>
              <a:rPr lang="en-US" dirty="0">
                <a:solidFill>
                  <a:srgbClr val="000000"/>
                </a:solidFill>
              </a:rPr>
              <a:t>Cindi Knighton</a:t>
            </a:r>
          </a:p>
          <a:p>
            <a:r>
              <a:rPr lang="en-US" dirty="0">
                <a:solidFill>
                  <a:srgbClr val="000000"/>
                </a:solidFill>
              </a:rPr>
              <a:t>Ashley Tippins</a:t>
            </a:r>
          </a:p>
          <a:p>
            <a:r>
              <a:rPr lang="en-US" dirty="0">
                <a:solidFill>
                  <a:srgbClr val="000000"/>
                </a:solidFill>
              </a:rPr>
              <a:t>Tammy Santibanez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Girl in wheelchair wearing a mask and showing bandaid on arm after vaccine">
            <a:extLst>
              <a:ext uri="{FF2B5EF4-FFF2-40B4-BE49-F238E27FC236}">
                <a16:creationId xmlns:a16="http://schemas.microsoft.com/office/drawing/2014/main" id="{E8C00B20-076A-46B3-85E7-BC04E9AE1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55" y="1608878"/>
            <a:ext cx="4316963" cy="28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427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D0202B-A2ED-428D-A370-FAF618E10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356" y="1650228"/>
            <a:ext cx="507408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Thank you!</a:t>
            </a:r>
          </a:p>
        </p:txBody>
      </p:sp>
      <p:pic>
        <p:nvPicPr>
          <p:cNvPr id="4" name="Picture 3" descr="A woman wearing a transparent mask and signing thank you in American Sign Language">
            <a:extLst>
              <a:ext uri="{FF2B5EF4-FFF2-40B4-BE49-F238E27FC236}">
                <a16:creationId xmlns:a16="http://schemas.microsoft.com/office/drawing/2014/main" id="{9FD48F32-2579-403E-A529-AA7B6C031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12" y="977017"/>
            <a:ext cx="5596868" cy="37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005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Vaccine Site Accessibility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61660"/>
          </a:xfrm>
        </p:spPr>
        <p:txBody>
          <a:bodyPr>
            <a:normAutofit/>
          </a:bodyPr>
          <a:lstStyle/>
          <a:p>
            <a:r>
              <a:rPr lang="en-US" sz="2400" dirty="0"/>
              <a:t>J.J. Rico, CEO</a:t>
            </a:r>
          </a:p>
          <a:p>
            <a:r>
              <a:rPr lang="en-US" sz="2400" dirty="0"/>
              <a:t>Arizona Center for Disability Law</a:t>
            </a:r>
          </a:p>
          <a:p>
            <a:r>
              <a:rPr lang="en-US" sz="2400" dirty="0"/>
              <a:t>November 12, 2021</a:t>
            </a:r>
          </a:p>
        </p:txBody>
      </p:sp>
    </p:spTree>
    <p:extLst>
      <p:ext uri="{BB962C8B-B14F-4D97-AF65-F5344CB8AC3E}">
        <p14:creationId xmlns:p14="http://schemas.microsoft.com/office/powerpoint/2010/main" val="335653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Americans with Disabilities Act (ADA)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123"/>
            <a:ext cx="8596668" cy="4538239"/>
          </a:xfrm>
        </p:spPr>
        <p:txBody>
          <a:bodyPr>
            <a:noAutofit/>
          </a:bodyPr>
          <a:lstStyle/>
          <a:p>
            <a:r>
              <a:rPr lang="en-US" sz="2400" dirty="0"/>
              <a:t>Prohibits discrimination in the services, programs, and activities by covered entities.</a:t>
            </a:r>
          </a:p>
          <a:p>
            <a:pPr lvl="1"/>
            <a:r>
              <a:rPr lang="en-US" sz="2400" dirty="0"/>
              <a:t>Covered entities: State and Local Government (Title II), Places of Public Accommodation, e.g. businesses, healthcare organizations, doctors offices, vaccine sites (Title III)</a:t>
            </a:r>
          </a:p>
          <a:p>
            <a:pPr lvl="1"/>
            <a:r>
              <a:rPr lang="en-US" sz="2400" dirty="0"/>
              <a:t>Reasonable modifications/accommodations: a change to how things are typically done, that will provide individuals with disabilities equal opportunity to participate in the services, programs, and activities covered by the covered entity.</a:t>
            </a:r>
          </a:p>
          <a:p>
            <a:pPr marL="914400" lvl="2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151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Planning Ahead – Appointments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Accessible registration websites.</a:t>
            </a:r>
          </a:p>
          <a:p>
            <a:r>
              <a:rPr lang="en-US" sz="2400" dirty="0"/>
              <a:t>Alternative registration processes (call-in line).</a:t>
            </a:r>
          </a:p>
          <a:p>
            <a:r>
              <a:rPr lang="en-US" sz="2400" dirty="0"/>
              <a:t>Group scheduling helps for people with caregivers.</a:t>
            </a:r>
          </a:p>
          <a:p>
            <a:r>
              <a:rPr lang="en-US" sz="2400" dirty="0"/>
              <a:t>Provide videos ahead of time.</a:t>
            </a:r>
          </a:p>
          <a:p>
            <a:r>
              <a:rPr lang="en-US" sz="2400" dirty="0"/>
              <a:t>Offer disability rights training for volunteers/staff.</a:t>
            </a:r>
          </a:p>
          <a:p>
            <a:r>
              <a:rPr lang="en-US" sz="2400" dirty="0"/>
              <a:t>Appointment process should include opportunity to request reasonable accommodations.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6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83A05A7-A86B-430D-A9DE-5D7F179F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Disability</a:t>
            </a:r>
            <a:br>
              <a:rPr lang="en-US" dirty="0">
                <a:solidFill>
                  <a:srgbClr val="618E7C"/>
                </a:solidFill>
              </a:rPr>
            </a:b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481" y="1255051"/>
            <a:ext cx="10354270" cy="4455584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CDC estimates the prevalence of functional limitations (disability) vary from between 1 in 4 to 1 in 10 adults.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DB571C-C683-4527-A67F-9FF4E14C17E5}"/>
              </a:ext>
            </a:extLst>
          </p:cNvPr>
          <p:cNvSpPr txBox="1">
            <a:spLocks/>
          </p:cNvSpPr>
          <p:nvPr/>
        </p:nvSpPr>
        <p:spPr bwMode="auto">
          <a:xfrm>
            <a:off x="723481" y="2210160"/>
            <a:ext cx="6380704" cy="277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DAA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2E63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3B26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Adults with disabilities report mental distress almost 5 times as often as adults without disabilities.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Adults with disabilities are more likely to have some health conditions that may put them at higher risk of severe illness from COVID-19.</a:t>
            </a:r>
            <a:endParaRPr lang="en-US" sz="2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5" name="Picture 4" descr="person in wheelchair wearing mask in hospital setting with caregiver and health care provider also wearing masks">
            <a:extLst>
              <a:ext uri="{FF2B5EF4-FFF2-40B4-BE49-F238E27FC236}">
                <a16:creationId xmlns:a16="http://schemas.microsoft.com/office/drawing/2014/main" id="{6BDBF447-8FFC-4BD4-8810-B568D2915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78" y="2481941"/>
            <a:ext cx="3749180" cy="2502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EB94-CAD0-4299-94C3-182BAE8527C9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45720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https://www.cdc.gov/ncbddd/disabilityandhealth/dhds/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</a:endParaRPr>
          </a:p>
          <a:p>
            <a:pPr marL="0" marR="457200" algn="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600" b="0" i="0" dirty="0">
                <a:solidFill>
                  <a:srgbClr val="007D5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https://wwwn.cdc.gov/NHISDataQueryTool/ER_Quarterly/index_quarterly.html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4206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43" y="108559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Some recommendations to ensure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43" y="1429359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/>
              <a:t>Site and Day of Vaccine Accessibility</a:t>
            </a:r>
          </a:p>
          <a:p>
            <a:pPr marL="0" indent="0">
              <a:buNone/>
            </a:pPr>
            <a:r>
              <a:rPr lang="en-US" sz="2400" dirty="0"/>
              <a:t>	-Registration and accommodation information needs to be accessible</a:t>
            </a:r>
          </a:p>
          <a:p>
            <a:pPr lvl="1"/>
            <a:r>
              <a:rPr lang="en-US" sz="2400" dirty="0"/>
              <a:t>ADA accessible bathrooms</a:t>
            </a:r>
          </a:p>
          <a:p>
            <a:pPr lvl="1"/>
            <a:r>
              <a:rPr lang="en-US" sz="2400" dirty="0"/>
              <a:t>Adequate parking including van accessible parking</a:t>
            </a:r>
          </a:p>
          <a:p>
            <a:pPr lvl="1"/>
            <a:r>
              <a:rPr lang="en-US" sz="2400" dirty="0"/>
              <a:t>Sensory items and sensory options</a:t>
            </a:r>
          </a:p>
          <a:p>
            <a:pPr lvl="1"/>
            <a:r>
              <a:rPr lang="en-US" sz="2400" dirty="0"/>
              <a:t>Keep wheelchairs and places to sit on hand</a:t>
            </a:r>
          </a:p>
          <a:p>
            <a:pPr lvl="1"/>
            <a:r>
              <a:rPr lang="en-US" sz="2400" dirty="0"/>
              <a:t>In-car vaccinations</a:t>
            </a:r>
          </a:p>
          <a:p>
            <a:pPr lvl="1"/>
            <a:r>
              <a:rPr lang="en-US" sz="2400" dirty="0"/>
              <a:t>Lots of signage</a:t>
            </a:r>
          </a:p>
          <a:p>
            <a:pPr lvl="1"/>
            <a:r>
              <a:rPr lang="en-US" sz="2400" dirty="0"/>
              <a:t>Plain language signage w/ photos</a:t>
            </a:r>
          </a:p>
        </p:txBody>
      </p:sp>
    </p:spTree>
    <p:extLst>
      <p:ext uri="{BB962C8B-B14F-4D97-AF65-F5344CB8AC3E}">
        <p14:creationId xmlns:p14="http://schemas.microsoft.com/office/powerpoint/2010/main" val="2955319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ADA and 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15233"/>
            <a:ext cx="8596668" cy="4726129"/>
          </a:xfrm>
        </p:spPr>
        <p:txBody>
          <a:bodyPr>
            <a:noAutofit/>
          </a:bodyPr>
          <a:lstStyle/>
          <a:p>
            <a:r>
              <a:rPr lang="en-US" sz="2400" dirty="0"/>
              <a:t>“People who have vision, hearing, or speech disabilities (“communication disabilities”) use different ways to communicate.” – U.S. Dept. of Justice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Have lots of tools in your tool box.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Provide fact sheets on vaccine ingredients, side effects in a variety of formats.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Communication cards for people who are deaf and hard of hearing.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Wear clear masks for people who read lips.</a:t>
            </a:r>
          </a:p>
        </p:txBody>
      </p:sp>
    </p:spTree>
    <p:extLst>
      <p:ext uri="{BB962C8B-B14F-4D97-AF65-F5344CB8AC3E}">
        <p14:creationId xmlns:p14="http://schemas.microsoft.com/office/powerpoint/2010/main" val="1844861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Site accessibility: </a:t>
            </a:r>
            <a:r>
              <a:rPr lang="en-US" sz="2800" dirty="0">
                <a:solidFill>
                  <a:schemeClr val="tx1"/>
                </a:solidFill>
                <a:hlinkClick r:id="rId2"/>
              </a:rPr>
              <a:t>https://www.adachecklist.org/doc/fullchecklist/ada-checklist.pdf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Web accessibility: 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https://www.w3.org/WAI/standards-guidelines/wcag/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Office for Civil Rights: </a:t>
            </a:r>
            <a:r>
              <a:rPr lang="en-US" sz="2800" dirty="0">
                <a:solidFill>
                  <a:schemeClr val="tx1"/>
                </a:solidFill>
                <a:hlinkClick r:id="rId4"/>
              </a:rPr>
              <a:t>https://www.hhs.gov/sites/default/files/federal-legal-standards-prohibiting-disability-discrimination-covid-19-vaccination.pdf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88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J.J. Rico</a:t>
            </a:r>
          </a:p>
          <a:p>
            <a:r>
              <a:rPr lang="en-US" dirty="0">
                <a:solidFill>
                  <a:schemeClr val="tx1"/>
                </a:solidFill>
              </a:rPr>
              <a:t>CEO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jrico</a:t>
            </a:r>
            <a:r>
              <a:rPr lang="en-US" dirty="0">
                <a:solidFill>
                  <a:schemeClr val="tx1"/>
                </a:solidFill>
                <a:hlinkClick r:id="rId2"/>
              </a:rPr>
              <a:t>@azdisabilitylaw.org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9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403E1BA-80B7-4C25-8458-0A82FCFB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COVID-19 and People with Disabilities</a:t>
            </a:r>
            <a:br>
              <a:rPr lang="en-US" dirty="0">
                <a:solidFill>
                  <a:srgbClr val="618E7C"/>
                </a:solidFill>
              </a:rPr>
            </a:b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520C5-9D16-46FC-9CFE-940D57244512}"/>
              </a:ext>
            </a:extLst>
          </p:cNvPr>
          <p:cNvSpPr txBox="1"/>
          <p:nvPr/>
        </p:nvSpPr>
        <p:spPr>
          <a:xfrm>
            <a:off x="609600" y="1119419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inequities and other characteristics increase risk of COVID-19 and severe outcomes for some people with disabilities: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08BA3-C894-436A-A874-7DA491261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39" y="2199599"/>
            <a:ext cx="7228759" cy="4191000"/>
          </a:xfrm>
        </p:spPr>
        <p:txBody>
          <a:bodyPr/>
          <a:lstStyle/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Chronic health conditions</a:t>
            </a:r>
          </a:p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Living in congregate settings</a:t>
            </a:r>
          </a:p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Increased barriers to health care</a:t>
            </a:r>
          </a:p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Limited mobility</a:t>
            </a:r>
          </a:p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Require direct support or care</a:t>
            </a:r>
          </a:p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Trouble understanding or practicing preventive measures</a:t>
            </a:r>
          </a:p>
          <a:p>
            <a:pPr marL="461963" lvl="1" indent="-230188"/>
            <a:r>
              <a:rPr lang="en-US" sz="2600" dirty="0">
                <a:solidFill>
                  <a:srgbClr val="000000"/>
                </a:solidFill>
              </a:rPr>
              <a:t>Challenges with communicating symptoms of illness </a:t>
            </a:r>
          </a:p>
          <a:p>
            <a:pPr lvl="1"/>
            <a:endParaRPr lang="en-US" dirty="0"/>
          </a:p>
        </p:txBody>
      </p:sp>
      <p:pic>
        <p:nvPicPr>
          <p:cNvPr id="8" name="Picture 7" descr="woman with walker and caregiver wearing masks outside next to a busy street">
            <a:extLst>
              <a:ext uri="{FF2B5EF4-FFF2-40B4-BE49-F238E27FC236}">
                <a16:creationId xmlns:a16="http://schemas.microsoft.com/office/drawing/2014/main" id="{990083BC-7C93-4998-980B-B732416DE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40" y="2262419"/>
            <a:ext cx="3736360" cy="2460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7E9722-FCEA-49C3-B3E7-50A43C5EF02D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https://www.cdc.gov/coronavirus/2019-ncov/need-extra-precautions/people-with-disabilities.html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https://www.cdc.gov/coronavirus/2019-ncov/need-extra-precautions/people-with-medical-conditions.html</a:t>
            </a:r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28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F6C700A-E8CC-43E6-832F-63AC3C9D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849677">
            <a:off x="172441" y="4943889"/>
            <a:ext cx="1698916" cy="212754"/>
          </a:xfrm>
          <a:prstGeom prst="parallelogram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711D300-4B8E-4E32-AE68-E42451DD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849677">
            <a:off x="3960128" y="5001152"/>
            <a:ext cx="1856301" cy="207413"/>
          </a:xfrm>
          <a:prstGeom prst="parallelogram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COVID-19 Diagnosis and People with Disabilities</a:t>
            </a:r>
            <a:br>
              <a:rPr lang="en-US" dirty="0">
                <a:solidFill>
                  <a:srgbClr val="618E7C"/>
                </a:solidFill>
              </a:rPr>
            </a:b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1C031-F276-4680-B1B2-AB258B34658C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Gleason J, et al. The devastating impact of COVID-19 on individuals with intellectual disabilities in the United States. NEJM Catalyst 2021</a:t>
            </a:r>
          </a:p>
        </p:txBody>
      </p:sp>
      <p:graphicFrame>
        <p:nvGraphicFramePr>
          <p:cNvPr id="4" name="Chart 3" descr="A plot of odd ratios for the risk of COVID-19 diagnosis among established patients by different risk factors. People with intellectual disability had 2.6 higher odds of COVID-19 diagnosis than people without intellectual disability. People with neurological disorders had 1.2 higher odds of COVID-19 diagnosis than people without neurological disorders.">
            <a:extLst>
              <a:ext uri="{FF2B5EF4-FFF2-40B4-BE49-F238E27FC236}">
                <a16:creationId xmlns:a16="http://schemas.microsoft.com/office/drawing/2014/main" id="{DC945746-D832-4E95-84B1-87F46DD03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855758"/>
              </p:ext>
            </p:extLst>
          </p:nvPr>
        </p:nvGraphicFramePr>
        <p:xfrm>
          <a:off x="353785" y="1036769"/>
          <a:ext cx="11484429" cy="544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7562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COVID-19 Admissions and People with Disabilities</a:t>
            </a:r>
            <a:br>
              <a:rPr lang="en-US" dirty="0">
                <a:solidFill>
                  <a:srgbClr val="618E7C"/>
                </a:solidFill>
              </a:rPr>
            </a:b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72AC848-7E3E-4923-861C-67A450171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849677">
            <a:off x="3155904" y="4933602"/>
            <a:ext cx="1698916" cy="212754"/>
          </a:xfrm>
          <a:prstGeom prst="parallelogram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4B135C8-099B-4E2C-8831-6EB933A6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849677">
            <a:off x="1534316" y="4990865"/>
            <a:ext cx="1856301" cy="207413"/>
          </a:xfrm>
          <a:prstGeom prst="parallelogram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152D6-F965-4BBC-BA44-D5AD7E8377F0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Gleason J, et al. The devastating impact of COVID-19 on individuals with intellectual disabilities in the United States. NEJM Catalyst 2021</a:t>
            </a:r>
          </a:p>
        </p:txBody>
      </p:sp>
      <p:graphicFrame>
        <p:nvGraphicFramePr>
          <p:cNvPr id="4" name="Chart 3" descr="A plot of odd ratios for the risk of COVID-19 admission among diagnosed patients by different risk factors. People with COVID-19 and intellectual disability had 2.7 higher odds of hospital admission than people without intellectual disability. People with COVID-19 and neurological disorders had 3.4 higher odds of hospital admission than people without neurological disorders.">
            <a:extLst>
              <a:ext uri="{FF2B5EF4-FFF2-40B4-BE49-F238E27FC236}">
                <a16:creationId xmlns:a16="http://schemas.microsoft.com/office/drawing/2014/main" id="{DC945746-D832-4E95-84B1-87F46DD03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716970"/>
              </p:ext>
            </p:extLst>
          </p:nvPr>
        </p:nvGraphicFramePr>
        <p:xfrm>
          <a:off x="353785" y="1025340"/>
          <a:ext cx="11484429" cy="546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83597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9B55-2690-467C-9BDE-F2B9564F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COVID-19 Mortality and People with Disabilities</a:t>
            </a:r>
            <a:br>
              <a:rPr lang="en-US" dirty="0">
                <a:solidFill>
                  <a:srgbClr val="618E7C"/>
                </a:solidFill>
              </a:rPr>
            </a:b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8A9E689-BA1B-4635-B0F2-37BBB136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849677">
            <a:off x="1550338" y="5059871"/>
            <a:ext cx="1698916" cy="212754"/>
          </a:xfrm>
          <a:prstGeom prst="parallelogram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42220E-C47E-454E-8AA9-0901CB53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849677">
            <a:off x="8195941" y="5062541"/>
            <a:ext cx="1856301" cy="207413"/>
          </a:xfrm>
          <a:prstGeom prst="parallelogram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9E845-CAFD-4E73-BFDB-7D5B5A3C02D9}"/>
              </a:ext>
            </a:extLst>
          </p:cNvPr>
          <p:cNvSpPr txBox="1"/>
          <p:nvPr/>
        </p:nvSpPr>
        <p:spPr>
          <a:xfrm>
            <a:off x="2" y="6098212"/>
            <a:ext cx="121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rgbClr val="007D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>
                <a:solidFill>
                  <a:srgbClr val="007D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Gleason J, et al. The devastating impact of COVID-19 on individuals with intellectual disabilities in the United States. NEJM Catalyst 2021</a:t>
            </a:r>
          </a:p>
        </p:txBody>
      </p:sp>
      <p:graphicFrame>
        <p:nvGraphicFramePr>
          <p:cNvPr id="4" name="Chart 3" descr="A plot of odd ratios for the risk of inpatient, COVID-19 related mortality among patients with COVID-19 by different risk factors. People with intellectual disability had 5.9 higher odds of inpatient COVID-19 mortality than people without intellectual disability. People with neurological disorders had 1.2 higher odds of inpatient COVID-19-related mortality than people without neurological disorders.">
            <a:extLst>
              <a:ext uri="{FF2B5EF4-FFF2-40B4-BE49-F238E27FC236}">
                <a16:creationId xmlns:a16="http://schemas.microsoft.com/office/drawing/2014/main" id="{DC945746-D832-4E95-84B1-87F46DD03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346956"/>
              </p:ext>
            </p:extLst>
          </p:nvPr>
        </p:nvGraphicFramePr>
        <p:xfrm>
          <a:off x="353785" y="991166"/>
          <a:ext cx="11484429" cy="569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9967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A graphical representation of how different disability types relate to underlying medical conditions and how they may affect various activities or domains.">
            <a:extLst>
              <a:ext uri="{FF2B5EF4-FFF2-40B4-BE49-F238E27FC236}">
                <a16:creationId xmlns:a16="http://schemas.microsoft.com/office/drawing/2014/main" id="{E702B78D-AAB8-4133-BB6E-BBC22C6F444E}"/>
              </a:ext>
            </a:extLst>
          </p:cNvPr>
          <p:cNvGrpSpPr/>
          <p:nvPr/>
        </p:nvGrpSpPr>
        <p:grpSpPr>
          <a:xfrm>
            <a:off x="839189" y="1240722"/>
            <a:ext cx="10513622" cy="5127527"/>
            <a:chOff x="839189" y="1481883"/>
            <a:chExt cx="10513622" cy="51275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A3CD90-7AC2-4229-B5EC-0D259DEF284E}"/>
                </a:ext>
              </a:extLst>
            </p:cNvPr>
            <p:cNvSpPr txBox="1"/>
            <p:nvPr/>
          </p:nvSpPr>
          <p:spPr>
            <a:xfrm>
              <a:off x="4558070" y="4955203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Social relationships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66129A-A08C-4AE8-9686-AC7A1A25BD6E}"/>
                </a:ext>
              </a:extLst>
            </p:cNvPr>
            <p:cNvSpPr txBox="1"/>
            <p:nvPr/>
          </p:nvSpPr>
          <p:spPr>
            <a:xfrm>
              <a:off x="1423282" y="4955204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Vision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734168-2727-466E-ACDD-589B2861DE5A}"/>
                </a:ext>
              </a:extLst>
            </p:cNvPr>
            <p:cNvSpPr txBox="1"/>
            <p:nvPr/>
          </p:nvSpPr>
          <p:spPr>
            <a:xfrm>
              <a:off x="1423282" y="6147745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Movement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B4E294-4311-49A2-905B-F542C71C45A7}"/>
                </a:ext>
              </a:extLst>
            </p:cNvPr>
            <p:cNvSpPr txBox="1"/>
            <p:nvPr/>
          </p:nvSpPr>
          <p:spPr>
            <a:xfrm>
              <a:off x="1423282" y="5551474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Thinking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998FB4-91F6-4F8B-872B-C85D3AD4ADEB}"/>
                </a:ext>
              </a:extLst>
            </p:cNvPr>
            <p:cNvSpPr txBox="1"/>
            <p:nvPr/>
          </p:nvSpPr>
          <p:spPr>
            <a:xfrm>
              <a:off x="4558070" y="5551474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Remembering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C7B8F2-3C50-4EF0-B57D-0AEC63EC9376}"/>
                </a:ext>
              </a:extLst>
            </p:cNvPr>
            <p:cNvSpPr txBox="1"/>
            <p:nvPr/>
          </p:nvSpPr>
          <p:spPr>
            <a:xfrm>
              <a:off x="7692859" y="6138565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Learning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BF1812-9224-445D-8B86-397FFE996D40}"/>
                </a:ext>
              </a:extLst>
            </p:cNvPr>
            <p:cNvSpPr txBox="1"/>
            <p:nvPr/>
          </p:nvSpPr>
          <p:spPr>
            <a:xfrm>
              <a:off x="4558070" y="6138565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Communicating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60CF20-8844-4BF9-868A-1AAE2B4BE194}"/>
                </a:ext>
              </a:extLst>
            </p:cNvPr>
            <p:cNvSpPr txBox="1"/>
            <p:nvPr/>
          </p:nvSpPr>
          <p:spPr>
            <a:xfrm>
              <a:off x="7692859" y="4955204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Hearing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BBBF4B-9C7C-45E8-B97E-B060CA6DBF1F}"/>
                </a:ext>
              </a:extLst>
            </p:cNvPr>
            <p:cNvSpPr txBox="1"/>
            <p:nvPr/>
          </p:nvSpPr>
          <p:spPr>
            <a:xfrm>
              <a:off x="7692859" y="5551474"/>
              <a:ext cx="2929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Mental health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58E125-947D-44AD-BD1E-F628B423909F}"/>
                </a:ext>
              </a:extLst>
            </p:cNvPr>
            <p:cNvGrpSpPr/>
            <p:nvPr/>
          </p:nvGrpSpPr>
          <p:grpSpPr>
            <a:xfrm>
              <a:off x="839190" y="1481883"/>
              <a:ext cx="10513621" cy="1984688"/>
              <a:chOff x="584972" y="1416711"/>
              <a:chExt cx="7885216" cy="148851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D32348-4B4A-4671-8C2D-25B726AFAD47}"/>
                  </a:ext>
                </a:extLst>
              </p:cNvPr>
              <p:cNvSpPr/>
              <p:nvPr/>
            </p:nvSpPr>
            <p:spPr>
              <a:xfrm>
                <a:off x="584972" y="1416711"/>
                <a:ext cx="7885216" cy="1082301"/>
              </a:xfrm>
              <a:prstGeom prst="rect">
                <a:avLst/>
              </a:prstGeom>
              <a:gradFill>
                <a:gsLst>
                  <a:gs pos="90000">
                    <a:srgbClr val="8484C9">
                      <a:alpha val="69000"/>
                    </a:srgbClr>
                  </a:gs>
                  <a:gs pos="52000">
                    <a:srgbClr val="8484C9"/>
                  </a:gs>
                  <a:gs pos="7000">
                    <a:srgbClr val="5A40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C000"/>
                  </a:solidFill>
                  <a:latin typeface="Myriad Web Pro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8BF8B5F-D51C-4B37-8F8A-3828EFD57ADC}"/>
                  </a:ext>
                </a:extLst>
              </p:cNvPr>
              <p:cNvSpPr/>
              <p:nvPr/>
            </p:nvSpPr>
            <p:spPr>
              <a:xfrm>
                <a:off x="748384" y="2102089"/>
                <a:ext cx="7558392" cy="803138"/>
              </a:xfrm>
              <a:prstGeom prst="ellipse">
                <a:avLst/>
              </a:prstGeom>
              <a:solidFill>
                <a:srgbClr val="EFB112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2D2D2D"/>
                  </a:solidFill>
                  <a:latin typeface="Myriad Web Pro"/>
                </a:endParaRPr>
              </a:p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2D2D2D"/>
                    </a:solidFill>
                    <a:latin typeface="Myriad Web Pro"/>
                  </a:rPr>
                  <a:t>Underlying medical conditions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C3DCC-5CD2-4238-A139-BDD76B76978D}"/>
                  </a:ext>
                </a:extLst>
              </p:cNvPr>
              <p:cNvSpPr txBox="1"/>
              <p:nvPr/>
            </p:nvSpPr>
            <p:spPr>
              <a:xfrm>
                <a:off x="963441" y="1482527"/>
                <a:ext cx="241069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Birth </a:t>
                </a:r>
              </a:p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defects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750B48-62CB-4D3E-971F-FE769FB4C7DE}"/>
                  </a:ext>
                </a:extLst>
              </p:cNvPr>
              <p:cNvSpPr txBox="1"/>
              <p:nvPr/>
            </p:nvSpPr>
            <p:spPr>
              <a:xfrm>
                <a:off x="3145423" y="1472585"/>
                <a:ext cx="241069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Developmental disabilities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7661E9-CE58-41CF-8230-F13379682A66}"/>
                  </a:ext>
                </a:extLst>
              </p:cNvPr>
              <p:cNvSpPr txBox="1"/>
              <p:nvPr/>
            </p:nvSpPr>
            <p:spPr>
              <a:xfrm>
                <a:off x="5556114" y="1482527"/>
                <a:ext cx="241069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Acquired </a:t>
                </a:r>
              </a:p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disabilities</a:t>
                </a:r>
              </a:p>
            </p:txBody>
          </p:sp>
        </p:grp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85B4BC5B-B02A-438B-950A-67E00EF527EE}"/>
                </a:ext>
              </a:extLst>
            </p:cNvPr>
            <p:cNvSpPr/>
            <p:nvPr/>
          </p:nvSpPr>
          <p:spPr>
            <a:xfrm rot="16200000">
              <a:off x="5597236" y="-783973"/>
              <a:ext cx="997528" cy="10513621"/>
            </a:xfrm>
            <a:prstGeom prst="leftBrace">
              <a:avLst>
                <a:gd name="adj1" fmla="val 39533"/>
                <a:gd name="adj2" fmla="val 50000"/>
              </a:avLst>
            </a:prstGeom>
            <a:ln>
              <a:solidFill>
                <a:srgbClr val="B453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F56DC"/>
                </a:solidFill>
                <a:latin typeface="Myriad Web Pr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803E52-58B4-4C1D-8EE6-A3924B685650}"/>
                </a:ext>
              </a:extLst>
            </p:cNvPr>
            <p:cNvSpPr txBox="1"/>
            <p:nvPr/>
          </p:nvSpPr>
          <p:spPr>
            <a:xfrm>
              <a:off x="839190" y="3974073"/>
              <a:ext cx="10513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May affect various activities or domains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58951C3B-4913-43B3-A9AC-B8D5900D8EC8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733" b="1" kern="1200" baseline="0">
                <a:solidFill>
                  <a:srgbClr val="005DAA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dirty="0">
                <a:solidFill>
                  <a:srgbClr val="618E7C"/>
                </a:solidFill>
              </a:rPr>
              <a:t>Measuring Disability</a:t>
            </a:r>
            <a:br>
              <a:rPr lang="en-US" dirty="0">
                <a:solidFill>
                  <a:srgbClr val="618E7C"/>
                </a:solidFill>
              </a:rPr>
            </a:br>
            <a:endParaRPr lang="en-US" b="0" i="1" dirty="0">
              <a:solidFill>
                <a:srgbClr val="618E7C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73FBC38-2D54-4FD5-A2E1-2DA953F0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8E7C"/>
                </a:solidFill>
              </a:rPr>
              <a:t>Measuring Disability – Conceptual Framework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32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EH_ATSDR_combined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E51270C6D98478EA3E19DADB7457F" ma:contentTypeVersion="13" ma:contentTypeDescription="Create a new document." ma:contentTypeScope="" ma:versionID="4cd7acad2bb5da59b25cd9da1e7e34c2">
  <xsd:schema xmlns:xsd="http://www.w3.org/2001/XMLSchema" xmlns:xs="http://www.w3.org/2001/XMLSchema" xmlns:p="http://schemas.microsoft.com/office/2006/metadata/properties" xmlns:ns1="http://schemas.microsoft.com/sharepoint/v3" xmlns:ns2="68aea4a9-5c47-4314-8d49-12682379a7c2" xmlns:ns3="279dcba5-1096-49b8-87f7-3add964ec55e" targetNamespace="http://schemas.microsoft.com/office/2006/metadata/properties" ma:root="true" ma:fieldsID="9224226657f3da15755c550cea51be20" ns1:_="" ns2:_="" ns3:_="">
    <xsd:import namespace="http://schemas.microsoft.com/sharepoint/v3"/>
    <xsd:import namespace="68aea4a9-5c47-4314-8d49-12682379a7c2"/>
    <xsd:import namespace="279dcba5-1096-49b8-87f7-3add964ec5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AddedtoMockup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ea4a9-5c47-4314-8d49-12682379a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AddedtoMockup" ma:index="19" nillable="true" ma:displayName="Added to Mockup" ma:format="Dropdown" ma:internalName="AddedtoMockup">
      <xsd:simpleType>
        <xsd:restriction base="dms:Text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dcba5-1096-49b8-87f7-3add964ec5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AddedtoMockup xmlns="68aea4a9-5c47-4314-8d49-12682379a7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17B25-E023-4AAB-AEE9-3DD2FFA02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aea4a9-5c47-4314-8d49-12682379a7c2"/>
    <ds:schemaRef ds:uri="279dcba5-1096-49b8-87f7-3add964ec5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39E8B8-354F-4D9B-9263-3E2ADF9CDDF8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68aea4a9-5c47-4314-8d49-12682379a7c2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79dcba5-1096-49b8-87f7-3add964ec55e"/>
  </ds:schemaRefs>
</ds:datastoreItem>
</file>

<file path=customXml/itemProps3.xml><?xml version="1.0" encoding="utf-8"?>
<ds:datastoreItem xmlns:ds="http://schemas.openxmlformats.org/officeDocument/2006/customXml" ds:itemID="{A4CE1C0C-1D7D-4595-94C8-465D27159E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2476</Words>
  <Application>Microsoft Office PowerPoint</Application>
  <PresentationFormat>Widescreen</PresentationFormat>
  <Paragraphs>289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Myriad Web Pro</vt:lpstr>
      <vt:lpstr>Open Sans</vt:lpstr>
      <vt:lpstr>Segoe UI Emoji</vt:lpstr>
      <vt:lpstr>Trebuchet MS</vt:lpstr>
      <vt:lpstr>Wingdings</vt:lpstr>
      <vt:lpstr>Wingdings 3</vt:lpstr>
      <vt:lpstr>Office Theme</vt:lpstr>
      <vt:lpstr>NCEH_ATSDR_combined</vt:lpstr>
      <vt:lpstr>1_Office Theme</vt:lpstr>
      <vt:lpstr>Facet</vt:lpstr>
      <vt:lpstr>ADA National Network Webinar Series: Disparities in COVID-19 vaccination status and access for people with disabilities   Blythe Ryerson, PhD, MPH Division Director (Acting)  Division of Human Development and Disability  </vt:lpstr>
      <vt:lpstr>Overview</vt:lpstr>
      <vt:lpstr>Background</vt:lpstr>
      <vt:lpstr>Disability </vt:lpstr>
      <vt:lpstr>COVID-19 and People with Disabilities </vt:lpstr>
      <vt:lpstr>COVID-19 Diagnosis and People with Disabilities </vt:lpstr>
      <vt:lpstr>COVID-19 Admissions and People with Disabilities </vt:lpstr>
      <vt:lpstr>COVID-19 Mortality and People with Disabilities </vt:lpstr>
      <vt:lpstr>Measuring Disability – Conceptual Framework </vt:lpstr>
      <vt:lpstr>Measuring Disability – HHS Standard </vt:lpstr>
      <vt:lpstr>Disability Disparities in COVID-19 Vaccine Status &amp; Access National Immunization Survey</vt:lpstr>
      <vt:lpstr>Recent Publication</vt:lpstr>
      <vt:lpstr>Adult COVID Module (ACM)</vt:lpstr>
      <vt:lpstr>ACM Measure of Disability</vt:lpstr>
      <vt:lpstr>MMWR Methods</vt:lpstr>
      <vt:lpstr>MMWR Results – Vaccination Coverage &amp; Intent</vt:lpstr>
      <vt:lpstr>MMWR Results – Attitudes &amp; Perceptions</vt:lpstr>
      <vt:lpstr>MMWR Results – Experiences &amp; Difficulties</vt:lpstr>
      <vt:lpstr>Disability Disparities in COVID-19 Vaccine Status &amp; Access Household Pulse Survey</vt:lpstr>
      <vt:lpstr>Disability Data on CDC COVID Data Tracker</vt:lpstr>
      <vt:lpstr>Household Pulse Survey (HPS)</vt:lpstr>
      <vt:lpstr>HPS Disability Questions</vt:lpstr>
      <vt:lpstr>HPS Methods</vt:lpstr>
      <vt:lpstr>HPS Disability &amp; Vaccination Results – by Age Group</vt:lpstr>
      <vt:lpstr>HPS Disability &amp; Vaccination Results – by Disability Type</vt:lpstr>
      <vt:lpstr>HPS Disability &amp; Vaccination Results – by Intent</vt:lpstr>
      <vt:lpstr>NIS-ACM and HPS Limitations</vt:lpstr>
      <vt:lpstr>Implications</vt:lpstr>
      <vt:lpstr>Disability Disparities in COVID-19 Vaccine Coverage</vt:lpstr>
      <vt:lpstr>Disability Disparities in COVID-19 Vaccine Access</vt:lpstr>
      <vt:lpstr>What can be done?</vt:lpstr>
      <vt:lpstr>CDC’s Efforts to Improve Vaccination Accessibility</vt:lpstr>
      <vt:lpstr>Conclusion</vt:lpstr>
      <vt:lpstr>Summary</vt:lpstr>
      <vt:lpstr>Acknowledgements</vt:lpstr>
      <vt:lpstr>Thank you!</vt:lpstr>
      <vt:lpstr>Vaccine Site Accessibility</vt:lpstr>
      <vt:lpstr>Americans with Disabilities Act (ADA)</vt:lpstr>
      <vt:lpstr>Planning Ahead – Appointments and Scheduling</vt:lpstr>
      <vt:lpstr>Some recommendations to ensure accessibility</vt:lpstr>
      <vt:lpstr>ADA and Effective Communication</vt:lpstr>
      <vt:lpstr>Resources</vt:lpstr>
      <vt:lpstr>Contact Information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Griffin-Blake, Shannon (CDC/DDNID/NCBDDD/DHDD)</dc:creator>
  <cp:lastModifiedBy>Gabriel N</cp:lastModifiedBy>
  <cp:revision>41</cp:revision>
  <cp:lastPrinted>2021-11-08T21:42:34Z</cp:lastPrinted>
  <dcterms:created xsi:type="dcterms:W3CDTF">2019-08-23T12:59:55Z</dcterms:created>
  <dcterms:modified xsi:type="dcterms:W3CDTF">2021-11-09T00:21:07Z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0x010100915E51270C6D98478EA3E19DADB7457F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2020-11-13T15:13:03Z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3b5b4801-dd79-4f6d-bb01-67586fe5b1d5</vt:lpwstr>
  </property>
  <property fmtid="{D5CDD505-2E9C-101B-9397-08002B2CF9AE}" pid="9" name="MSIP_Label_7b94a7b8-f06c-4dfe-bdcc-9b548fd58c31_ContentBits">
    <vt:lpwstr>0</vt:lpwstr>
  </property>
</Properties>
</file>